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3" r:id="rId1"/>
  </p:sldMasterIdLst>
  <p:notesMasterIdLst>
    <p:notesMasterId r:id="rId61"/>
  </p:notesMasterIdLst>
  <p:handoutMasterIdLst>
    <p:handoutMasterId r:id="rId62"/>
  </p:handoutMasterIdLst>
  <p:sldIdLst>
    <p:sldId id="519" r:id="rId2"/>
    <p:sldId id="743" r:id="rId3"/>
    <p:sldId id="749" r:id="rId4"/>
    <p:sldId id="750" r:id="rId5"/>
    <p:sldId id="752" r:id="rId6"/>
    <p:sldId id="756" r:id="rId7"/>
    <p:sldId id="757" r:id="rId8"/>
    <p:sldId id="758" r:id="rId9"/>
    <p:sldId id="759" r:id="rId10"/>
    <p:sldId id="762" r:id="rId11"/>
    <p:sldId id="763" r:id="rId12"/>
    <p:sldId id="764" r:id="rId13"/>
    <p:sldId id="765" r:id="rId14"/>
    <p:sldId id="766" r:id="rId15"/>
    <p:sldId id="767" r:id="rId16"/>
    <p:sldId id="768" r:id="rId17"/>
    <p:sldId id="769" r:id="rId18"/>
    <p:sldId id="770" r:id="rId19"/>
    <p:sldId id="771" r:id="rId20"/>
    <p:sldId id="772" r:id="rId21"/>
    <p:sldId id="773" r:id="rId22"/>
    <p:sldId id="774" r:id="rId23"/>
    <p:sldId id="775" r:id="rId24"/>
    <p:sldId id="776" r:id="rId25"/>
    <p:sldId id="777" r:id="rId26"/>
    <p:sldId id="778" r:id="rId27"/>
    <p:sldId id="779" r:id="rId28"/>
    <p:sldId id="780" r:id="rId29"/>
    <p:sldId id="703" r:id="rId30"/>
    <p:sldId id="728" r:id="rId31"/>
    <p:sldId id="704" r:id="rId32"/>
    <p:sldId id="705" r:id="rId33"/>
    <p:sldId id="706" r:id="rId34"/>
    <p:sldId id="707" r:id="rId35"/>
    <p:sldId id="708" r:id="rId36"/>
    <p:sldId id="709" r:id="rId37"/>
    <p:sldId id="710" r:id="rId38"/>
    <p:sldId id="746" r:id="rId39"/>
    <p:sldId id="747" r:id="rId40"/>
    <p:sldId id="781" r:id="rId41"/>
    <p:sldId id="730" r:id="rId42"/>
    <p:sldId id="733" r:id="rId43"/>
    <p:sldId id="731" r:id="rId44"/>
    <p:sldId id="732" r:id="rId45"/>
    <p:sldId id="715" r:id="rId46"/>
    <p:sldId id="739" r:id="rId47"/>
    <p:sldId id="740" r:id="rId48"/>
    <p:sldId id="734" r:id="rId49"/>
    <p:sldId id="741" r:id="rId50"/>
    <p:sldId id="737" r:id="rId51"/>
    <p:sldId id="720" r:id="rId52"/>
    <p:sldId id="782" r:id="rId53"/>
    <p:sldId id="716" r:id="rId54"/>
    <p:sldId id="721" r:id="rId55"/>
    <p:sldId id="722" r:id="rId56"/>
    <p:sldId id="748" r:id="rId57"/>
    <p:sldId id="725" r:id="rId58"/>
    <p:sldId id="724" r:id="rId59"/>
    <p:sldId id="742" r:id="rId6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000"/>
    <a:srgbClr val="F1FD55"/>
    <a:srgbClr val="CCFFCC"/>
    <a:srgbClr val="660033"/>
    <a:srgbClr val="009A00"/>
    <a:srgbClr val="800080"/>
    <a:srgbClr val="8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23" autoAdjust="0"/>
    <p:restoredTop sz="94662" autoAdjust="0"/>
  </p:normalViewPr>
  <p:slideViewPr>
    <p:cSldViewPr>
      <p:cViewPr varScale="1">
        <p:scale>
          <a:sx n="68" d="100"/>
          <a:sy n="68" d="100"/>
        </p:scale>
        <p:origin x="93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662" y="-290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nita\AppData\Local\Temp\Temp3_Results.zip\SurveySummary_0209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40481877967502"/>
          <c:y val="5.5390159563387886E-2"/>
          <c:w val="0.80759518122032459"/>
          <c:h val="0.82597446152564269"/>
        </c:manualLayout>
      </c:layout>
      <c:barChart>
        <c:barDir val="col"/>
        <c:grouping val="clustered"/>
        <c:varyColors val="0"/>
        <c:ser>
          <c:idx val="0"/>
          <c:order val="0"/>
          <c:tx>
            <c:strRef>
              <c:f>Sheet1!$B$1</c:f>
              <c:strCache>
                <c:ptCount val="1"/>
                <c:pt idx="0">
                  <c:v>Undergraduate</c:v>
                </c:pt>
              </c:strCache>
            </c:strRef>
          </c:tx>
          <c:spPr>
            <a:solidFill>
              <a:srgbClr val="00B0F0"/>
            </a:solidFill>
          </c:spPr>
          <c:invertIfNegative val="0"/>
          <c:cat>
            <c:strRef>
              <c:f>Sheet1!$A$2:$A$7</c:f>
              <c:strCache>
                <c:ptCount val="6"/>
                <c:pt idx="0">
                  <c:v>UIC</c:v>
                </c:pt>
                <c:pt idx="1">
                  <c:v>NIU</c:v>
                </c:pt>
                <c:pt idx="2">
                  <c:v>ISU</c:v>
                </c:pt>
                <c:pt idx="3">
                  <c:v>EIU</c:v>
                </c:pt>
                <c:pt idx="4">
                  <c:v>UIS</c:v>
                </c:pt>
                <c:pt idx="5">
                  <c:v>CSU</c:v>
                </c:pt>
              </c:strCache>
            </c:strRef>
          </c:cat>
          <c:val>
            <c:numRef>
              <c:f>Sheet1!$B$2:$B$7</c:f>
              <c:numCache>
                <c:formatCode>General</c:formatCode>
                <c:ptCount val="6"/>
                <c:pt idx="0">
                  <c:v>5000</c:v>
                </c:pt>
                <c:pt idx="1">
                  <c:v>4620</c:v>
                </c:pt>
                <c:pt idx="2">
                  <c:v>4340</c:v>
                </c:pt>
                <c:pt idx="3">
                  <c:v>3710</c:v>
                </c:pt>
                <c:pt idx="4">
                  <c:v>3280</c:v>
                </c:pt>
                <c:pt idx="5">
                  <c:v>3387</c:v>
                </c:pt>
              </c:numCache>
            </c:numRef>
          </c:val>
        </c:ser>
        <c:ser>
          <c:idx val="1"/>
          <c:order val="1"/>
          <c:tx>
            <c:strRef>
              <c:f>Sheet1!$C$1</c:f>
              <c:strCache>
                <c:ptCount val="1"/>
                <c:pt idx="0">
                  <c:v>Graduate</c:v>
                </c:pt>
              </c:strCache>
            </c:strRef>
          </c:tx>
          <c:spPr>
            <a:solidFill>
              <a:schemeClr val="tx1">
                <a:lumMod val="50000"/>
                <a:lumOff val="50000"/>
              </a:schemeClr>
            </a:solidFill>
          </c:spPr>
          <c:invertIfNegative val="0"/>
          <c:cat>
            <c:strRef>
              <c:f>Sheet1!$A$2:$A$7</c:f>
              <c:strCache>
                <c:ptCount val="6"/>
                <c:pt idx="0">
                  <c:v>UIC</c:v>
                </c:pt>
                <c:pt idx="1">
                  <c:v>NIU</c:v>
                </c:pt>
                <c:pt idx="2">
                  <c:v>ISU</c:v>
                </c:pt>
                <c:pt idx="3">
                  <c:v>EIU</c:v>
                </c:pt>
                <c:pt idx="4">
                  <c:v>UIS</c:v>
                </c:pt>
                <c:pt idx="5">
                  <c:v>CSU</c:v>
                </c:pt>
              </c:strCache>
            </c:strRef>
          </c:cat>
          <c:val>
            <c:numRef>
              <c:f>Sheet1!$C$2:$C$7</c:f>
              <c:numCache>
                <c:formatCode>General</c:formatCode>
                <c:ptCount val="6"/>
                <c:pt idx="0">
                  <c:v>5500</c:v>
                </c:pt>
                <c:pt idx="1">
                  <c:v>4500</c:v>
                </c:pt>
                <c:pt idx="2">
                  <c:v>3850</c:v>
                </c:pt>
                <c:pt idx="3">
                  <c:v>3650</c:v>
                </c:pt>
                <c:pt idx="4">
                  <c:v>3480</c:v>
                </c:pt>
                <c:pt idx="5">
                  <c:v>3559</c:v>
                </c:pt>
              </c:numCache>
            </c:numRef>
          </c:val>
        </c:ser>
        <c:dLbls>
          <c:showLegendKey val="0"/>
          <c:showVal val="0"/>
          <c:showCatName val="0"/>
          <c:showSerName val="0"/>
          <c:showPercent val="0"/>
          <c:showBubbleSize val="0"/>
        </c:dLbls>
        <c:gapWidth val="150"/>
        <c:axId val="328918160"/>
        <c:axId val="328916984"/>
      </c:barChart>
      <c:catAx>
        <c:axId val="328918160"/>
        <c:scaling>
          <c:orientation val="minMax"/>
        </c:scaling>
        <c:delete val="0"/>
        <c:axPos val="b"/>
        <c:numFmt formatCode="General" sourceLinked="0"/>
        <c:majorTickMark val="out"/>
        <c:minorTickMark val="none"/>
        <c:tickLblPos val="nextTo"/>
        <c:crossAx val="328916984"/>
        <c:crosses val="autoZero"/>
        <c:auto val="1"/>
        <c:lblAlgn val="ctr"/>
        <c:lblOffset val="100"/>
        <c:noMultiLvlLbl val="0"/>
      </c:catAx>
      <c:valAx>
        <c:axId val="328916984"/>
        <c:scaling>
          <c:orientation val="minMax"/>
        </c:scaling>
        <c:delete val="0"/>
        <c:axPos val="l"/>
        <c:majorGridlines/>
        <c:numFmt formatCode="&quot;$&quot;#,##0" sourceLinked="0"/>
        <c:majorTickMark val="out"/>
        <c:minorTickMark val="none"/>
        <c:tickLblPos val="nextTo"/>
        <c:crossAx val="328918160"/>
        <c:crosses val="autoZero"/>
        <c:crossBetween val="between"/>
      </c:valAx>
    </c:plotArea>
    <c:legend>
      <c:legendPos val="r"/>
      <c:layout>
        <c:manualLayout>
          <c:xMode val="edge"/>
          <c:yMode val="edge"/>
          <c:x val="0.49136379722197843"/>
          <c:y val="8.9155522226388919E-4"/>
          <c:w val="0.26841856144386611"/>
          <c:h val="0.13360038328542312"/>
        </c:manualLayout>
      </c:layout>
      <c:overlay val="1"/>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71435751382186"/>
          <c:y val="8.0051716363991943E-2"/>
          <c:w val="0.83026722621210813"/>
          <c:h val="0.70274089566929421"/>
        </c:manualLayout>
      </c:layout>
      <c:barChart>
        <c:barDir val="col"/>
        <c:grouping val="percentStacked"/>
        <c:varyColors val="0"/>
        <c:ser>
          <c:idx val="0"/>
          <c:order val="0"/>
          <c:tx>
            <c:strRef>
              <c:f>Sheet1!$B$1</c:f>
              <c:strCache>
                <c:ptCount val="1"/>
                <c:pt idx="0">
                  <c:v>Satisfied</c:v>
                </c:pt>
              </c:strCache>
            </c:strRef>
          </c:tx>
          <c:spPr>
            <a:solidFill>
              <a:srgbClr val="3366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Project Schools (n=55)</c:v>
                </c:pt>
                <c:pt idx="1">
                  <c:v>Comparison Schools (n=44)</c:v>
                </c:pt>
              </c:strCache>
            </c:strRef>
          </c:cat>
          <c:val>
            <c:numRef>
              <c:f>Sheet1!$B$2:$B$3</c:f>
              <c:numCache>
                <c:formatCode>0%</c:formatCode>
                <c:ptCount val="2"/>
                <c:pt idx="0">
                  <c:v>0.7454545454545457</c:v>
                </c:pt>
                <c:pt idx="1">
                  <c:v>0.22727272727272727</c:v>
                </c:pt>
              </c:numCache>
            </c:numRef>
          </c:val>
        </c:ser>
        <c:ser>
          <c:idx val="1"/>
          <c:order val="1"/>
          <c:tx>
            <c:strRef>
              <c:f>Sheet1!$C$1</c:f>
              <c:strCache>
                <c:ptCount val="1"/>
                <c:pt idx="0">
                  <c:v>Somewhat Satisfied</c:v>
                </c:pt>
              </c:strCache>
            </c:strRef>
          </c:tx>
          <c:spPr>
            <a:solidFill>
              <a:srgbClr val="8EAFD8"/>
            </a:solidFill>
          </c:spPr>
          <c:invertIfNegative val="0"/>
          <c:cat>
            <c:strRef>
              <c:f>Sheet1!$A$2:$A$3</c:f>
              <c:strCache>
                <c:ptCount val="2"/>
                <c:pt idx="0">
                  <c:v>Project Schools (n=55)</c:v>
                </c:pt>
                <c:pt idx="1">
                  <c:v>Comparison Schools (n=44)</c:v>
                </c:pt>
              </c:strCache>
            </c:strRef>
          </c:cat>
          <c:val>
            <c:numRef>
              <c:f>Sheet1!$C$2:$C$3</c:f>
              <c:numCache>
                <c:formatCode>0%</c:formatCode>
                <c:ptCount val="2"/>
                <c:pt idx="0">
                  <c:v>0.2181818181818182</c:v>
                </c:pt>
                <c:pt idx="1">
                  <c:v>0.43181818181818443</c:v>
                </c:pt>
              </c:numCache>
            </c:numRef>
          </c:val>
        </c:ser>
        <c:ser>
          <c:idx val="2"/>
          <c:order val="2"/>
          <c:tx>
            <c:strRef>
              <c:f>Sheet1!$D$1</c:f>
              <c:strCache>
                <c:ptCount val="1"/>
                <c:pt idx="0">
                  <c:v>Not Satisfied</c:v>
                </c:pt>
              </c:strCache>
            </c:strRef>
          </c:tx>
          <c:spPr>
            <a:solidFill>
              <a:srgbClr val="FFFF00"/>
            </a:solidFill>
          </c:spPr>
          <c:invertIfNegative val="0"/>
          <c:cat>
            <c:strRef>
              <c:f>Sheet1!$A$2:$A$3</c:f>
              <c:strCache>
                <c:ptCount val="2"/>
                <c:pt idx="0">
                  <c:v>Project Schools (n=55)</c:v>
                </c:pt>
                <c:pt idx="1">
                  <c:v>Comparison Schools (n=44)</c:v>
                </c:pt>
              </c:strCache>
            </c:strRef>
          </c:cat>
          <c:val>
            <c:numRef>
              <c:f>Sheet1!$D$2:$D$3</c:f>
              <c:numCache>
                <c:formatCode>0%</c:formatCode>
                <c:ptCount val="2"/>
                <c:pt idx="0">
                  <c:v>3.6363636363636362E-2</c:v>
                </c:pt>
                <c:pt idx="1">
                  <c:v>0.34090909090909088</c:v>
                </c:pt>
              </c:numCache>
            </c:numRef>
          </c:val>
        </c:ser>
        <c:dLbls>
          <c:showLegendKey val="0"/>
          <c:showVal val="0"/>
          <c:showCatName val="0"/>
          <c:showSerName val="0"/>
          <c:showPercent val="0"/>
          <c:showBubbleSize val="0"/>
        </c:dLbls>
        <c:gapWidth val="150"/>
        <c:overlap val="100"/>
        <c:axId val="328915416"/>
        <c:axId val="328918944"/>
      </c:barChart>
      <c:catAx>
        <c:axId val="328915416"/>
        <c:scaling>
          <c:orientation val="minMax"/>
        </c:scaling>
        <c:delete val="0"/>
        <c:axPos val="b"/>
        <c:numFmt formatCode="General" sourceLinked="0"/>
        <c:majorTickMark val="out"/>
        <c:minorTickMark val="none"/>
        <c:tickLblPos val="nextTo"/>
        <c:txPr>
          <a:bodyPr/>
          <a:lstStyle/>
          <a:p>
            <a:pPr>
              <a:defRPr sz="1600" baseline="0"/>
            </a:pPr>
            <a:endParaRPr lang="en-US"/>
          </a:p>
        </c:txPr>
        <c:crossAx val="328918944"/>
        <c:crosses val="autoZero"/>
        <c:auto val="1"/>
        <c:lblAlgn val="ctr"/>
        <c:lblOffset val="100"/>
        <c:noMultiLvlLbl val="0"/>
      </c:catAx>
      <c:valAx>
        <c:axId val="328918944"/>
        <c:scaling>
          <c:orientation val="minMax"/>
        </c:scaling>
        <c:delete val="0"/>
        <c:axPos val="l"/>
        <c:majorGridlines/>
        <c:numFmt formatCode="0%" sourceLinked="1"/>
        <c:majorTickMark val="out"/>
        <c:minorTickMark val="none"/>
        <c:tickLblPos val="nextTo"/>
        <c:crossAx val="328915416"/>
        <c:crosses val="autoZero"/>
        <c:crossBetween val="between"/>
        <c:majorUnit val="0.2"/>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How would you rate Session 2 overall?</a:t>
            </a:r>
          </a:p>
        </c:rich>
      </c:tx>
      <c:layout>
        <c:manualLayout>
          <c:xMode val="edge"/>
          <c:yMode val="edge"/>
          <c:x val="0.27506811466288072"/>
          <c:y val="3.6363757425506411E-2"/>
        </c:manualLayout>
      </c:layout>
      <c:overlay val="0"/>
    </c:title>
    <c:autoTitleDeleted val="0"/>
    <c:plotArea>
      <c:layout>
        <c:manualLayout>
          <c:layoutTarget val="inner"/>
          <c:xMode val="edge"/>
          <c:yMode val="edge"/>
          <c:x val="0.20054227078870104"/>
          <c:y val="0.19772793100119118"/>
          <c:w val="0.4254748177544071"/>
          <c:h val="0.71363873947556289"/>
        </c:manualLayout>
      </c:layout>
      <c:pieChart>
        <c:varyColors val="1"/>
        <c:ser>
          <c:idx val="0"/>
          <c:order val="0"/>
          <c:dPt>
            <c:idx val="1"/>
            <c:bubble3D val="0"/>
            <c:spPr>
              <a:solidFill>
                <a:srgbClr val="FF7C80"/>
              </a:solidFill>
            </c:spPr>
          </c:dPt>
          <c:dPt>
            <c:idx val="2"/>
            <c:bubble3D val="0"/>
            <c:spPr>
              <a:solidFill>
                <a:srgbClr val="FF0000"/>
              </a:solidFill>
            </c:spPr>
          </c:dPt>
          <c:dPt>
            <c:idx val="3"/>
            <c:bubble3D val="0"/>
            <c:explosion val="1"/>
            <c:spPr>
              <a:solidFill>
                <a:srgbClr val="990000"/>
              </a:solidFill>
            </c:spPr>
          </c:dPt>
          <c:cat>
            <c:strRef>
              <c:f>'Question 1'!$A$4:$A$7</c:f>
              <c:strCache>
                <c:ptCount val="4"/>
                <c:pt idx="0">
                  <c:v>Not So Good</c:v>
                </c:pt>
                <c:pt idx="1">
                  <c:v>Okay</c:v>
                </c:pt>
                <c:pt idx="2">
                  <c:v>Very Good</c:v>
                </c:pt>
                <c:pt idx="3">
                  <c:v>Excellent</c:v>
                </c:pt>
              </c:strCache>
            </c:strRef>
          </c:cat>
          <c:val>
            <c:numRef>
              <c:f>'Question 1'!$C$4:$C$7</c:f>
              <c:numCache>
                <c:formatCode>0.0%</c:formatCode>
                <c:ptCount val="4"/>
                <c:pt idx="0">
                  <c:v>0</c:v>
                </c:pt>
                <c:pt idx="1">
                  <c:v>0.1470000000000001</c:v>
                </c:pt>
                <c:pt idx="2">
                  <c:v>0.70600000000000041</c:v>
                </c:pt>
                <c:pt idx="3">
                  <c:v>0.1470000000000001</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ayout>
        <c:manualLayout>
          <c:xMode val="edge"/>
          <c:yMode val="edge"/>
          <c:x val="0.67968770208071816"/>
          <c:y val="0.41099602934248602"/>
          <c:w val="0.27777796797139487"/>
          <c:h val="0.43467427148529542"/>
        </c:manualLayout>
      </c:layout>
      <c:overlay val="0"/>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0.10112</cdr:x>
      <cdr:y>0</cdr:y>
    </cdr:from>
    <cdr:to>
      <cdr:x>0.11236</cdr:x>
      <cdr:y>0.00033</cdr:y>
    </cdr:to>
    <cdr:cxnSp macro="">
      <cdr:nvCxnSpPr>
        <cdr:cNvPr id="2" name="Straight Arrow Connector 1"/>
        <cdr:cNvCxnSpPr/>
      </cdr:nvCxnSpPr>
      <cdr:spPr bwMode="auto">
        <a:xfrm xmlns:a="http://schemas.openxmlformats.org/drawingml/2006/main">
          <a:off x="685800" y="0"/>
          <a:ext cx="76200" cy="1588"/>
        </a:xfrm>
        <a:prstGeom xmlns:a="http://schemas.openxmlformats.org/drawingml/2006/main" prst="straightConnector1">
          <a:avLst/>
        </a:prstGeom>
        <a:solidFill xmlns:a="http://schemas.openxmlformats.org/drawingml/2006/main">
          <a:srgbClr val="BBE0E3"/>
        </a:solidFill>
        <a:ln xmlns:a="http://schemas.openxmlformats.org/drawingml/2006/main" w="9525" cap="flat" cmpd="sng" algn="ctr">
          <a:solidFill>
            <a:srgbClr val="000000"/>
          </a:solidFill>
          <a:prstDash val="solid"/>
          <a:miter lim="800000"/>
          <a:headEnd type="none" w="med" len="med"/>
          <a:tailEnd type="arrow"/>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0.17021</cdr:x>
      <cdr:y>0.38808</cdr:y>
    </cdr:from>
    <cdr:to>
      <cdr:x>0.2691</cdr:x>
      <cdr:y>0.50058</cdr:y>
    </cdr:to>
    <cdr:sp macro="" textlink="">
      <cdr:nvSpPr>
        <cdr:cNvPr id="2" name="TextBox 1"/>
        <cdr:cNvSpPr txBox="1"/>
      </cdr:nvSpPr>
      <cdr:spPr>
        <a:xfrm xmlns:a="http://schemas.openxmlformats.org/drawingml/2006/main">
          <a:off x="1219200" y="1643064"/>
          <a:ext cx="708329" cy="4763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97%</a:t>
          </a:r>
          <a:endParaRPr lang="en-US" sz="1400" b="1" dirty="0"/>
        </a:p>
      </cdr:txBody>
    </cdr:sp>
  </cdr:relSizeAnchor>
  <cdr:relSizeAnchor xmlns:cdr="http://schemas.openxmlformats.org/drawingml/2006/chartDrawing">
    <cdr:from>
      <cdr:x>0.57447</cdr:x>
      <cdr:y>0.80625</cdr:y>
    </cdr:from>
    <cdr:to>
      <cdr:x>0.98936</cdr:x>
      <cdr:y>0.9</cdr:y>
    </cdr:to>
    <cdr:sp macro="" textlink="">
      <cdr:nvSpPr>
        <cdr:cNvPr id="3" name="TextBox 2"/>
        <cdr:cNvSpPr txBox="1"/>
      </cdr:nvSpPr>
      <cdr:spPr>
        <a:xfrm xmlns:a="http://schemas.openxmlformats.org/drawingml/2006/main">
          <a:off x="4114800" y="3276600"/>
          <a:ext cx="2971800"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75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1124"/>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defRPr sz="1300">
                <a:latin typeface="Trebuchet MS" pitchFamily="34" charset="0"/>
              </a:defRPr>
            </a:lvl1pPr>
          </a:lstStyle>
          <a:p>
            <a:endParaRPr lang="en-US" dirty="0"/>
          </a:p>
        </p:txBody>
      </p:sp>
      <p:sp>
        <p:nvSpPr>
          <p:cNvPr id="17411" name="Rectangle 3"/>
          <p:cNvSpPr>
            <a:spLocks noGrp="1" noChangeArrowheads="1"/>
          </p:cNvSpPr>
          <p:nvPr>
            <p:ph type="dt" idx="1"/>
          </p:nvPr>
        </p:nvSpPr>
        <p:spPr bwMode="auto">
          <a:xfrm>
            <a:off x="4143587" y="0"/>
            <a:ext cx="3169920" cy="481124"/>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a:defRPr sz="1300">
                <a:latin typeface="Trebuchet MS" pitchFamily="34"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31520" y="4560857"/>
            <a:ext cx="5852160" cy="4320294"/>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414" name="Rectangle 6"/>
          <p:cNvSpPr>
            <a:spLocks noGrp="1" noChangeArrowheads="1"/>
          </p:cNvSpPr>
          <p:nvPr>
            <p:ph type="ftr" sz="quarter" idx="4"/>
          </p:nvPr>
        </p:nvSpPr>
        <p:spPr bwMode="auto">
          <a:xfrm>
            <a:off x="0" y="9118440"/>
            <a:ext cx="3169920" cy="481124"/>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defRPr sz="1300">
                <a:latin typeface="Trebuchet MS" pitchFamily="34" charset="0"/>
              </a:defRPr>
            </a:lvl1pPr>
          </a:lstStyle>
          <a:p>
            <a:endParaRPr lang="en-US" dirty="0"/>
          </a:p>
        </p:txBody>
      </p:sp>
      <p:sp>
        <p:nvSpPr>
          <p:cNvPr id="17415" name="Rectangle 7"/>
          <p:cNvSpPr>
            <a:spLocks noGrp="1" noChangeArrowheads="1"/>
          </p:cNvSpPr>
          <p:nvPr>
            <p:ph type="sldNum" sz="quarter" idx="5"/>
          </p:nvPr>
        </p:nvSpPr>
        <p:spPr bwMode="auto">
          <a:xfrm>
            <a:off x="4143587" y="9118440"/>
            <a:ext cx="3169920" cy="481124"/>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a:defRPr sz="1300">
                <a:latin typeface="Trebuchet MS" pitchFamily="34" charset="0"/>
              </a:defRPr>
            </a:lvl1pPr>
          </a:lstStyle>
          <a:p>
            <a:fld id="{05C2986C-49D9-4B49-BD0E-219D5F20203C}" type="slidenum">
              <a:rPr lang="en-US" smtClean="0"/>
              <a:pPr/>
              <a:t>‹#›</a:t>
            </a:fld>
            <a:endParaRPr lang="en-US" dirty="0"/>
          </a:p>
        </p:txBody>
      </p:sp>
    </p:spTree>
    <p:extLst>
      <p:ext uri="{BB962C8B-B14F-4D97-AF65-F5344CB8AC3E}">
        <p14:creationId xmlns:p14="http://schemas.microsoft.com/office/powerpoint/2010/main" val="3337193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FB854C4-830B-45E7-8698-20E2A4DACCAF}" type="slidenum">
              <a:rPr lang="en-US" smtClean="0"/>
              <a:pPr/>
              <a:t>0</a:t>
            </a:fld>
            <a:endParaRPr lang="en-US" smtClean="0"/>
          </a:p>
        </p:txBody>
      </p:sp>
      <p:sp>
        <p:nvSpPr>
          <p:cNvPr id="44035" name="Rectangle 2"/>
          <p:cNvSpPr>
            <a:spLocks noGrp="1" noRot="1" noChangeAspect="1" noChangeArrowheads="1" noTextEdit="1"/>
          </p:cNvSpPr>
          <p:nvPr>
            <p:ph type="sldImg"/>
          </p:nvPr>
        </p:nvSpPr>
        <p:spPr>
          <a:xfrm>
            <a:off x="1258888" y="720725"/>
            <a:ext cx="4799012" cy="3598863"/>
          </a:xfrm>
          <a:ln/>
        </p:spPr>
      </p:sp>
      <p:sp>
        <p:nvSpPr>
          <p:cNvPr id="44036" name="Rectangle 3"/>
          <p:cNvSpPr>
            <a:spLocks noGrp="1" noChangeArrowheads="1"/>
          </p:cNvSpPr>
          <p:nvPr>
            <p:ph type="body" idx="1"/>
          </p:nvPr>
        </p:nvSpPr>
        <p:spPr>
          <a:xfrm>
            <a:off x="812801" y="4638676"/>
            <a:ext cx="5851525" cy="4322763"/>
          </a:xfrm>
          <a:noFill/>
          <a:ln/>
        </p:spPr>
        <p:txBody>
          <a:bodyPr/>
          <a:lstStyle/>
          <a:p>
            <a:pPr algn="ctr">
              <a:lnSpc>
                <a:spcPct val="90000"/>
              </a:lnSpc>
            </a:pPr>
            <a:endParaRPr lang="en-US" smtClean="0">
              <a:latin typeface="Arial" charset="0"/>
              <a:ea typeface="ＭＳ Ｐゴシック" charset="-128"/>
            </a:endParaRPr>
          </a:p>
        </p:txBody>
      </p:sp>
    </p:spTree>
    <p:extLst>
      <p:ext uri="{BB962C8B-B14F-4D97-AF65-F5344CB8AC3E}">
        <p14:creationId xmlns:p14="http://schemas.microsoft.com/office/powerpoint/2010/main" val="61300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08870BB-A6F2-4A2B-9867-3A50FAABB209}" type="slidenum">
              <a:rPr lang="en-US" altLang="en-US" sz="1300" smtClean="0"/>
              <a:pPr>
                <a:spcBef>
                  <a:spcPct val="0"/>
                </a:spcBef>
              </a:pPr>
              <a:t>12</a:t>
            </a:fld>
            <a:endParaRPr lang="en-US" altLang="en-US" sz="1300" smtClean="0"/>
          </a:p>
        </p:txBody>
      </p:sp>
      <p:sp>
        <p:nvSpPr>
          <p:cNvPr id="63491" name="Rectangle 2"/>
          <p:cNvSpPr>
            <a:spLocks noGrp="1" noRot="1" noChangeAspect="1" noChangeArrowheads="1" noTextEdit="1"/>
          </p:cNvSpPr>
          <p:nvPr>
            <p:ph type="sldImg"/>
          </p:nvPr>
        </p:nvSpPr>
        <p:spPr>
          <a:xfrm>
            <a:off x="1258888" y="720725"/>
            <a:ext cx="4797425" cy="3598863"/>
          </a:xfrm>
          <a:ln w="12700"/>
        </p:spPr>
      </p:sp>
      <p:sp>
        <p:nvSpPr>
          <p:cNvPr id="63492"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972" rIns="96311" bIns="48972"/>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3856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868C296-2D4E-457A-8209-619249FA2EF4}" type="slidenum">
              <a:rPr lang="en-US" altLang="en-US" sz="1300" smtClean="0"/>
              <a:pPr>
                <a:spcBef>
                  <a:spcPct val="0"/>
                </a:spcBef>
              </a:pPr>
              <a:t>13</a:t>
            </a:fld>
            <a:endParaRPr lang="en-US" altLang="en-US" sz="1300" smtClean="0"/>
          </a:p>
        </p:txBody>
      </p:sp>
      <p:sp>
        <p:nvSpPr>
          <p:cNvPr id="67587" name="Rectangle 2"/>
          <p:cNvSpPr>
            <a:spLocks noGrp="1" noRot="1" noChangeAspect="1" noChangeArrowheads="1" noTextEdit="1"/>
          </p:cNvSpPr>
          <p:nvPr>
            <p:ph type="sldImg"/>
          </p:nvPr>
        </p:nvSpPr>
        <p:spPr>
          <a:xfrm>
            <a:off x="1258888" y="720725"/>
            <a:ext cx="4797425" cy="3598863"/>
          </a:xfrm>
          <a:ln w="12700"/>
        </p:spPr>
      </p:sp>
      <p:sp>
        <p:nvSpPr>
          <p:cNvPr id="67588"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972" rIns="96311" bIns="48972"/>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3607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8062" y="8831740"/>
            <a:ext cx="2969938" cy="464661"/>
          </a:xfrm>
          <a:prstGeom prst="rect">
            <a:avLst/>
          </a:prstGeom>
          <a:noFill/>
          <a:ln w="9525">
            <a:noFill/>
            <a:miter lim="800000"/>
            <a:headEnd/>
            <a:tailEnd/>
          </a:ln>
        </p:spPr>
        <p:txBody>
          <a:bodyPr lIns="91244" tIns="45621" rIns="91244" bIns="45621" anchor="b"/>
          <a:lstStyle/>
          <a:p>
            <a:pPr algn="r" defTabSz="912535"/>
            <a:fld id="{0A4645B6-361B-429C-852E-921560038178}" type="slidenum">
              <a:rPr lang="en-US" sz="1100">
                <a:latin typeface="Times New Roman" pitchFamily="18" charset="0"/>
              </a:rPr>
              <a:pPr algn="r" defTabSz="912535"/>
              <a:t>22</a:t>
            </a:fld>
            <a:endParaRPr lang="en-US" sz="110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8050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b="1" smtClean="0"/>
              <a:t>Howard</a:t>
            </a:r>
          </a:p>
          <a:p>
            <a:endParaRPr lang="en-US" smtClean="0"/>
          </a:p>
        </p:txBody>
      </p:sp>
    </p:spTree>
    <p:extLst>
      <p:ext uri="{BB962C8B-B14F-4D97-AF65-F5344CB8AC3E}">
        <p14:creationId xmlns:p14="http://schemas.microsoft.com/office/powerpoint/2010/main" val="375541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03E245-DF85-41BD-9A8D-E9B633A7C4E7}" type="slidenum">
              <a:rPr lang="en-US"/>
              <a:pPr/>
              <a:t>44</a:t>
            </a:fld>
            <a:endParaRPr lang="en-US"/>
          </a:p>
        </p:txBody>
      </p:sp>
      <p:sp>
        <p:nvSpPr>
          <p:cNvPr id="26627" name="Rectangle 2"/>
          <p:cNvSpPr>
            <a:spLocks noGrp="1" noRot="1" noChangeAspect="1" noChangeArrowheads="1" noTextEdit="1"/>
          </p:cNvSpPr>
          <p:nvPr>
            <p:ph type="sldImg"/>
          </p:nvPr>
        </p:nvSpPr>
        <p:spPr>
          <a:xfrm>
            <a:off x="1257300" y="722313"/>
            <a:ext cx="4802188" cy="3602037"/>
          </a:xfrm>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8938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03E245-DF85-41BD-9A8D-E9B633A7C4E7}" type="slidenum">
              <a:rPr lang="en-US"/>
              <a:pPr/>
              <a:t>52</a:t>
            </a:fld>
            <a:endParaRPr lang="en-US"/>
          </a:p>
        </p:txBody>
      </p:sp>
      <p:sp>
        <p:nvSpPr>
          <p:cNvPr id="26627" name="Rectangle 2"/>
          <p:cNvSpPr>
            <a:spLocks noGrp="1" noRot="1" noChangeAspect="1" noChangeArrowheads="1" noTextEdit="1"/>
          </p:cNvSpPr>
          <p:nvPr>
            <p:ph type="sldImg"/>
          </p:nvPr>
        </p:nvSpPr>
        <p:spPr>
          <a:xfrm>
            <a:off x="1257300" y="722313"/>
            <a:ext cx="4802188" cy="3602037"/>
          </a:xfrm>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041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A17909F-8EA7-4D2A-BFCC-9519D5D86019}" type="slidenum">
              <a:rPr lang="en-US" smtClean="0">
                <a:latin typeface="Trebuchet MS" charset="0"/>
                <a:ea typeface="ＭＳ Ｐゴシック" charset="-128"/>
              </a:rPr>
              <a:pPr/>
              <a:t>4</a:t>
            </a:fld>
            <a:endParaRPr lang="en-US" smtClean="0">
              <a:latin typeface="Trebuchet MS" charset="0"/>
              <a:ea typeface="ＭＳ Ｐゴシック" charset="-128"/>
            </a:endParaRPr>
          </a:p>
        </p:txBody>
      </p:sp>
      <p:sp>
        <p:nvSpPr>
          <p:cNvPr id="92163" name="Rectangle 2"/>
          <p:cNvSpPr>
            <a:spLocks noGrp="1" noRot="1" noChangeAspect="1" noChangeArrowheads="1" noTextEdit="1"/>
          </p:cNvSpPr>
          <p:nvPr>
            <p:ph type="sldImg"/>
          </p:nvPr>
        </p:nvSpPr>
        <p:spPr>
          <a:xfrm>
            <a:off x="1101725" y="698500"/>
            <a:ext cx="4654550" cy="3492500"/>
          </a:xfrm>
          <a:ln w="12700"/>
        </p:spPr>
      </p:sp>
      <p:sp>
        <p:nvSpPr>
          <p:cNvPr id="92164" name="Rectangle 3"/>
          <p:cNvSpPr>
            <a:spLocks noGrp="1" noChangeArrowheads="1"/>
          </p:cNvSpPr>
          <p:nvPr>
            <p:ph type="body" idx="1"/>
          </p:nvPr>
        </p:nvSpPr>
        <p:spPr>
          <a:xfrm>
            <a:off x="915294" y="4422853"/>
            <a:ext cx="5027414" cy="4193395"/>
          </a:xfrm>
          <a:noFill/>
          <a:ln/>
        </p:spPr>
        <p:txBody>
          <a:bodyPr lIns="92064" tIns="46812" rIns="92064" bIns="46812"/>
          <a:lstStyle/>
          <a:p>
            <a:pPr marL="226107" indent="-226107"/>
            <a:r>
              <a:rPr lang="en-US" dirty="0" smtClean="0">
                <a:latin typeface="Trebuchet MS" charset="0"/>
              </a:rPr>
              <a:t>Analytical procedures – such as frequency – the percent that experienced a certain factor or result, or comparisons among groups. Participant characteristics may include age, gender, race/ethnicity, - we will cover more detail on the ways to break down your data in this presentation when we get to the analyses in more details</a:t>
            </a:r>
          </a:p>
          <a:p>
            <a:pPr marL="226107" indent="-226107"/>
            <a:r>
              <a:rPr lang="en-US" dirty="0" smtClean="0">
                <a:latin typeface="Trebuchet MS" charset="0"/>
              </a:rPr>
              <a:t>For example, Danielle may have a certain target for how may or what percentage of the moms will agree to breastfeed upon delivery. If analyzing results of the # of moms breastfeeding after delivery, will want to compare it to the target of how many they were aiming for. </a:t>
            </a:r>
          </a:p>
          <a:p>
            <a:pPr marL="226107" indent="-226107"/>
            <a:r>
              <a:rPr lang="en-US" dirty="0" smtClean="0">
                <a:latin typeface="Trebuchet MS" charset="0"/>
              </a:rPr>
              <a:t>***I got a couple sample analysis plans from Tina that we can include as examples in the resources section.  They are very complex, but I’ll work with Elena to simplify them.</a:t>
            </a:r>
          </a:p>
          <a:p>
            <a:pPr marL="226107" indent="-226107"/>
            <a:endParaRPr lang="en-US" dirty="0" smtClean="0">
              <a:latin typeface="Trebuchet MS" charset="0"/>
            </a:endParaRPr>
          </a:p>
        </p:txBody>
      </p:sp>
    </p:spTree>
    <p:extLst>
      <p:ext uri="{BB962C8B-B14F-4D97-AF65-F5344CB8AC3E}">
        <p14:creationId xmlns:p14="http://schemas.microsoft.com/office/powerpoint/2010/main" val="390693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90E8CDC-7C88-43C4-ADCC-A1B479D04909}" type="slidenum">
              <a:rPr lang="en-US" smtClean="0"/>
              <a:pPr/>
              <a:t>5</a:t>
            </a:fld>
            <a:endParaRPr lang="en-US" smtClean="0"/>
          </a:p>
        </p:txBody>
      </p:sp>
      <p:sp>
        <p:nvSpPr>
          <p:cNvPr id="53251" name="Rectangle 2"/>
          <p:cNvSpPr>
            <a:spLocks noGrp="1" noRot="1" noChangeAspect="1" noChangeArrowheads="1" noTextEdit="1"/>
          </p:cNvSpPr>
          <p:nvPr>
            <p:ph type="sldImg"/>
          </p:nvPr>
        </p:nvSpPr>
        <p:spPr>
          <a:xfrm>
            <a:off x="1106488" y="698500"/>
            <a:ext cx="4645025" cy="3484563"/>
          </a:xfrm>
          <a:ln w="12700"/>
        </p:spPr>
      </p:sp>
      <p:sp>
        <p:nvSpPr>
          <p:cNvPr id="53252" name="Rectangle 3"/>
          <p:cNvSpPr>
            <a:spLocks noGrp="1" noChangeArrowheads="1"/>
          </p:cNvSpPr>
          <p:nvPr>
            <p:ph type="body" idx="1"/>
          </p:nvPr>
        </p:nvSpPr>
        <p:spPr>
          <a:xfrm>
            <a:off x="915023" y="4415078"/>
            <a:ext cx="5027960" cy="4185125"/>
          </a:xfrm>
          <a:noFill/>
          <a:ln/>
        </p:spPr>
        <p:txBody>
          <a:bodyPr lIns="91944" tIns="46752" rIns="91944" bIns="46752"/>
          <a:lstStyle/>
          <a:p>
            <a:pPr eaLnBrk="1" hangingPunct="1"/>
            <a:r>
              <a:rPr lang="en-US" dirty="0" smtClean="0"/>
              <a:t>For example, we might say that the mean length of stay in a shelter is 11 days; yet the mode is 7 days (most common length of stay), and the median is 9 days – out of 30 cases, 15 are less than 9 days and 15 are above 9 days. </a:t>
            </a:r>
          </a:p>
          <a:p>
            <a:pPr eaLnBrk="1" hangingPunct="1"/>
            <a:endParaRPr lang="en-US" dirty="0" smtClean="0"/>
          </a:p>
          <a:p>
            <a:pPr eaLnBrk="1" hangingPunct="1"/>
            <a:r>
              <a:rPr lang="en-US" dirty="0" smtClean="0"/>
              <a:t>Frequencies: Of the 30 grandparents taking the survey, 20 said that the support they receive at the center helps them care for their grandchildren.</a:t>
            </a:r>
          </a:p>
          <a:p>
            <a:pPr eaLnBrk="1" hangingPunct="1"/>
            <a:r>
              <a:rPr lang="en-US" dirty="0" smtClean="0"/>
              <a:t>Percentages – that means that 67% (20/30*100) say that the center helps them care for their grandchildren</a:t>
            </a:r>
          </a:p>
          <a:p>
            <a:pPr eaLnBrk="1" hangingPunct="1"/>
            <a:r>
              <a:rPr lang="en-US" dirty="0" smtClean="0"/>
              <a:t>Ratios: 10 of the 20 women receiving prenatal counseling through the Maternity care program chose to breastfeed after delivery.</a:t>
            </a:r>
          </a:p>
          <a:p>
            <a:pPr eaLnBrk="1" hangingPunct="1"/>
            <a:r>
              <a:rPr lang="en-US" dirty="0" smtClean="0"/>
              <a:t>Cross-tabs: (i.e. female participants were more likely to complete the program than the male participants) </a:t>
            </a:r>
            <a:endParaRPr lang="en-US" u="sng" dirty="0" smtClean="0"/>
          </a:p>
          <a:p>
            <a:pPr eaLnBrk="1" hangingPunct="1"/>
            <a:r>
              <a:rPr lang="en-US" dirty="0" smtClean="0"/>
              <a:t>If you were trying to say whether the </a:t>
            </a:r>
            <a:r>
              <a:rPr lang="en-US" dirty="0" err="1" smtClean="0"/>
              <a:t>relatinoship</a:t>
            </a:r>
            <a:r>
              <a:rPr lang="en-US" dirty="0" smtClean="0"/>
              <a:t> holds up in the larger population or is just due to chance, then you need to move to inferential statistics and would do what is called a chi square test to see if the relationship is significant but if just using to describe the data you have – for example you have the whole program population data that you are describing – then can use a cross-tab without a significance test. </a:t>
            </a:r>
          </a:p>
        </p:txBody>
      </p:sp>
    </p:spTree>
    <p:extLst>
      <p:ext uri="{BB962C8B-B14F-4D97-AF65-F5344CB8AC3E}">
        <p14:creationId xmlns:p14="http://schemas.microsoft.com/office/powerpoint/2010/main" val="287614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90E8CDC-7C88-43C4-ADCC-A1B479D04909}" type="slidenum">
              <a:rPr lang="en-US" smtClean="0"/>
              <a:pPr/>
              <a:t>6</a:t>
            </a:fld>
            <a:endParaRPr lang="en-US" smtClean="0"/>
          </a:p>
        </p:txBody>
      </p:sp>
      <p:sp>
        <p:nvSpPr>
          <p:cNvPr id="53251" name="Rectangle 2"/>
          <p:cNvSpPr>
            <a:spLocks noGrp="1" noRot="1" noChangeAspect="1" noChangeArrowheads="1" noTextEdit="1"/>
          </p:cNvSpPr>
          <p:nvPr>
            <p:ph type="sldImg"/>
          </p:nvPr>
        </p:nvSpPr>
        <p:spPr>
          <a:xfrm>
            <a:off x="1106488" y="698500"/>
            <a:ext cx="4645025" cy="3484563"/>
          </a:xfrm>
          <a:ln w="12700"/>
        </p:spPr>
      </p:sp>
      <p:sp>
        <p:nvSpPr>
          <p:cNvPr id="53252" name="Rectangle 3"/>
          <p:cNvSpPr>
            <a:spLocks noGrp="1" noChangeArrowheads="1"/>
          </p:cNvSpPr>
          <p:nvPr>
            <p:ph type="body" idx="1"/>
          </p:nvPr>
        </p:nvSpPr>
        <p:spPr>
          <a:xfrm>
            <a:off x="915023" y="4415078"/>
            <a:ext cx="5027960" cy="4185125"/>
          </a:xfrm>
          <a:noFill/>
          <a:ln/>
        </p:spPr>
        <p:txBody>
          <a:bodyPr lIns="91944" tIns="46752" rIns="91944" bIns="46752"/>
          <a:lstStyle/>
          <a:p>
            <a:pPr eaLnBrk="1" hangingPunct="1"/>
            <a:r>
              <a:rPr lang="en-US" smtClean="0"/>
              <a:t>For example, we might say that the mean length of stay in a shelter is 11 days; yet the mode is 7 days (most common length of stay), and the median is 9 days – out of 30 cases, 15 are less than 9 days and 15 are above 9 days. </a:t>
            </a:r>
          </a:p>
          <a:p>
            <a:pPr eaLnBrk="1" hangingPunct="1"/>
            <a:endParaRPr lang="en-US" smtClean="0"/>
          </a:p>
          <a:p>
            <a:pPr eaLnBrk="1" hangingPunct="1"/>
            <a:r>
              <a:rPr lang="en-US" smtClean="0"/>
              <a:t>Frequencies: Of the 30 grandparents taking the survey, 20 said that the support they receive at the center helps them care for their grandchildren.</a:t>
            </a:r>
          </a:p>
          <a:p>
            <a:pPr eaLnBrk="1" hangingPunct="1"/>
            <a:r>
              <a:rPr lang="en-US" smtClean="0"/>
              <a:t>Percentages – that means that 67% (20/30*100) say that the center helps them care for their grandchildren</a:t>
            </a:r>
          </a:p>
          <a:p>
            <a:pPr eaLnBrk="1" hangingPunct="1"/>
            <a:r>
              <a:rPr lang="en-US" smtClean="0"/>
              <a:t>Ratios: 10 of the 20 women receiving prenatal counseling through the Maternity care program chose to breastfeed after delivery.</a:t>
            </a:r>
          </a:p>
          <a:p>
            <a:pPr eaLnBrk="1" hangingPunct="1"/>
            <a:r>
              <a:rPr lang="en-US" smtClean="0"/>
              <a:t>Cross-tabs: (i.e. female participants were more likely to complete the program than the male participants) </a:t>
            </a:r>
            <a:endParaRPr lang="en-US" u="sng" smtClean="0"/>
          </a:p>
          <a:p>
            <a:pPr eaLnBrk="1" hangingPunct="1"/>
            <a:r>
              <a:rPr lang="en-US" smtClean="0"/>
              <a:t>If you were trying to say whether the relatinoship holds up in the larger population or is just due to chance, then you need to move to inferential statistics and would do what is called a chi square test to see if the relationship is significant but if just using to describe the data you have – for example you have the whole program population data that you are describing – then can use a cross-tab without a significance test. </a:t>
            </a:r>
          </a:p>
        </p:txBody>
      </p:sp>
    </p:spTree>
    <p:extLst>
      <p:ext uri="{BB962C8B-B14F-4D97-AF65-F5344CB8AC3E}">
        <p14:creationId xmlns:p14="http://schemas.microsoft.com/office/powerpoint/2010/main" val="147625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90E8CDC-7C88-43C4-ADCC-A1B479D04909}" type="slidenum">
              <a:rPr lang="en-US" smtClean="0"/>
              <a:pPr/>
              <a:t>7</a:t>
            </a:fld>
            <a:endParaRPr lang="en-US" smtClean="0"/>
          </a:p>
        </p:txBody>
      </p:sp>
      <p:sp>
        <p:nvSpPr>
          <p:cNvPr id="53251" name="Rectangle 2"/>
          <p:cNvSpPr>
            <a:spLocks noGrp="1" noRot="1" noChangeAspect="1" noChangeArrowheads="1" noTextEdit="1"/>
          </p:cNvSpPr>
          <p:nvPr>
            <p:ph type="sldImg"/>
          </p:nvPr>
        </p:nvSpPr>
        <p:spPr>
          <a:xfrm>
            <a:off x="1106488" y="698500"/>
            <a:ext cx="4645025" cy="3484563"/>
          </a:xfrm>
          <a:ln w="12700"/>
        </p:spPr>
      </p:sp>
      <p:sp>
        <p:nvSpPr>
          <p:cNvPr id="53252" name="Rectangle 3"/>
          <p:cNvSpPr>
            <a:spLocks noGrp="1" noChangeArrowheads="1"/>
          </p:cNvSpPr>
          <p:nvPr>
            <p:ph type="body" idx="1"/>
          </p:nvPr>
        </p:nvSpPr>
        <p:spPr>
          <a:xfrm>
            <a:off x="915023" y="4415078"/>
            <a:ext cx="5027960" cy="4185125"/>
          </a:xfrm>
          <a:noFill/>
          <a:ln/>
        </p:spPr>
        <p:txBody>
          <a:bodyPr lIns="91944" tIns="46752" rIns="91944" bIns="46752"/>
          <a:lstStyle/>
          <a:p>
            <a:pPr eaLnBrk="1" hangingPunct="1"/>
            <a:r>
              <a:rPr lang="en-US" smtClean="0"/>
              <a:t>For example, we might say that the mean length of stay in a shelter is 11 days; yet the mode is 7 days (most common length of stay), and the median is 9 days – out of 30 cases, 15 are less than 9 days and 15 are above 9 days. </a:t>
            </a:r>
          </a:p>
          <a:p>
            <a:pPr eaLnBrk="1" hangingPunct="1"/>
            <a:endParaRPr lang="en-US" smtClean="0"/>
          </a:p>
          <a:p>
            <a:pPr eaLnBrk="1" hangingPunct="1"/>
            <a:r>
              <a:rPr lang="en-US" smtClean="0"/>
              <a:t>Frequencies: Of the 30 grandparents taking the survey, 20 said that the support they receive at the center helps them care for their grandchildren.</a:t>
            </a:r>
          </a:p>
          <a:p>
            <a:pPr eaLnBrk="1" hangingPunct="1"/>
            <a:r>
              <a:rPr lang="en-US" smtClean="0"/>
              <a:t>Percentages – that means that 67% (20/30*100) say that the center helps them care for their grandchildren</a:t>
            </a:r>
          </a:p>
          <a:p>
            <a:pPr eaLnBrk="1" hangingPunct="1"/>
            <a:r>
              <a:rPr lang="en-US" smtClean="0"/>
              <a:t>Ratios: 10 of the 20 women receiving prenatal counseling through the Maternity care program chose to breastfeed after delivery.</a:t>
            </a:r>
          </a:p>
          <a:p>
            <a:pPr eaLnBrk="1" hangingPunct="1"/>
            <a:r>
              <a:rPr lang="en-US" smtClean="0"/>
              <a:t>Cross-tabs: (i.e. female participants were more likely to complete the program than the male participants) </a:t>
            </a:r>
            <a:endParaRPr lang="en-US" u="sng" smtClean="0"/>
          </a:p>
          <a:p>
            <a:pPr eaLnBrk="1" hangingPunct="1"/>
            <a:r>
              <a:rPr lang="en-US" smtClean="0"/>
              <a:t>If you were trying to say whether the relatinoship holds up in the larger population or is just due to chance, then you need to move to inferential statistics and would do what is called a chi square test to see if the relationship is significant but if just using to describe the data you have – for example you have the whole program population data that you are describing – then can use a cross-tab without a significance test. </a:t>
            </a:r>
          </a:p>
        </p:txBody>
      </p:sp>
    </p:spTree>
    <p:extLst>
      <p:ext uri="{BB962C8B-B14F-4D97-AF65-F5344CB8AC3E}">
        <p14:creationId xmlns:p14="http://schemas.microsoft.com/office/powerpoint/2010/main" val="39466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90E8CDC-7C88-43C4-ADCC-A1B479D04909}" type="slidenum">
              <a:rPr lang="en-US" smtClean="0"/>
              <a:pPr/>
              <a:t>8</a:t>
            </a:fld>
            <a:endParaRPr lang="en-US" smtClean="0"/>
          </a:p>
        </p:txBody>
      </p:sp>
      <p:sp>
        <p:nvSpPr>
          <p:cNvPr id="53251" name="Rectangle 2"/>
          <p:cNvSpPr>
            <a:spLocks noGrp="1" noRot="1" noChangeAspect="1" noChangeArrowheads="1" noTextEdit="1"/>
          </p:cNvSpPr>
          <p:nvPr>
            <p:ph type="sldImg"/>
          </p:nvPr>
        </p:nvSpPr>
        <p:spPr>
          <a:xfrm>
            <a:off x="1106488" y="698500"/>
            <a:ext cx="4645025" cy="3484563"/>
          </a:xfrm>
          <a:ln w="12700"/>
        </p:spPr>
      </p:sp>
      <p:sp>
        <p:nvSpPr>
          <p:cNvPr id="53252" name="Rectangle 3"/>
          <p:cNvSpPr>
            <a:spLocks noGrp="1" noChangeArrowheads="1"/>
          </p:cNvSpPr>
          <p:nvPr>
            <p:ph type="body" idx="1"/>
          </p:nvPr>
        </p:nvSpPr>
        <p:spPr>
          <a:xfrm>
            <a:off x="915023" y="4415078"/>
            <a:ext cx="5027960" cy="4185125"/>
          </a:xfrm>
          <a:noFill/>
          <a:ln/>
        </p:spPr>
        <p:txBody>
          <a:bodyPr lIns="91944" tIns="46752" rIns="91944" bIns="46752"/>
          <a:lstStyle/>
          <a:p>
            <a:pPr eaLnBrk="1" hangingPunct="1"/>
            <a:r>
              <a:rPr lang="en-US" dirty="0" smtClean="0"/>
              <a:t>For example, we might say that the mean length of stay in a shelter is 11 days; yet the mode is 7 days (most common length of stay), and the median is 9 days – out of 30 cases, 15 are less than 9 days and 15 are above 9 days. </a:t>
            </a:r>
          </a:p>
          <a:p>
            <a:pPr eaLnBrk="1" hangingPunct="1"/>
            <a:endParaRPr lang="en-US" dirty="0" smtClean="0"/>
          </a:p>
          <a:p>
            <a:pPr eaLnBrk="1" hangingPunct="1"/>
            <a:r>
              <a:rPr lang="en-US" dirty="0" smtClean="0"/>
              <a:t>Frequencies: Of the 30 grandparents taking the survey, 20 said that the support they receive at the center helps them care for their grandchildren.</a:t>
            </a:r>
          </a:p>
          <a:p>
            <a:pPr eaLnBrk="1" hangingPunct="1"/>
            <a:r>
              <a:rPr lang="en-US" dirty="0" smtClean="0"/>
              <a:t>Percentages – that means that 67% (20/30*100) say that the center helps them care for their grandchildren</a:t>
            </a:r>
          </a:p>
          <a:p>
            <a:pPr eaLnBrk="1" hangingPunct="1"/>
            <a:r>
              <a:rPr lang="en-US" dirty="0" smtClean="0"/>
              <a:t>Ratios: 10 of the 20 women receiving prenatal counseling through the Maternity care program chose to breastfeed after delivery.</a:t>
            </a:r>
          </a:p>
          <a:p>
            <a:pPr eaLnBrk="1" hangingPunct="1"/>
            <a:r>
              <a:rPr lang="en-US" dirty="0" smtClean="0"/>
              <a:t>Cross-tabs: (i.e. female participants were more likely to complete the program than the male participants) </a:t>
            </a:r>
            <a:endParaRPr lang="en-US" u="sng" dirty="0" smtClean="0"/>
          </a:p>
          <a:p>
            <a:pPr eaLnBrk="1" hangingPunct="1"/>
            <a:r>
              <a:rPr lang="en-US" dirty="0" smtClean="0"/>
              <a:t>If you were trying to say whether the </a:t>
            </a:r>
            <a:r>
              <a:rPr lang="en-US" dirty="0" err="1" smtClean="0"/>
              <a:t>relatinoship</a:t>
            </a:r>
            <a:r>
              <a:rPr lang="en-US" dirty="0" smtClean="0"/>
              <a:t> holds up in the larger population or is just due to chance, then you need to move to inferential statistics and would do what is called a chi square test to see if the relationship is significant but if just using to describe the data you have – for example you have the whole program population data that you are describing – then can use a cross-tab without a significance test. </a:t>
            </a:r>
          </a:p>
        </p:txBody>
      </p:sp>
    </p:spTree>
    <p:extLst>
      <p:ext uri="{BB962C8B-B14F-4D97-AF65-F5344CB8AC3E}">
        <p14:creationId xmlns:p14="http://schemas.microsoft.com/office/powerpoint/2010/main" val="111788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847AEA2-07B6-43C5-B77C-2F2EFF2C46F1}" type="slidenum">
              <a:rPr lang="en-US" altLang="en-US" sz="1300" smtClean="0"/>
              <a:pPr>
                <a:spcBef>
                  <a:spcPct val="0"/>
                </a:spcBef>
              </a:pPr>
              <a:t>9</a:t>
            </a:fld>
            <a:endParaRPr lang="en-US" altLang="en-US" sz="1300" smtClean="0"/>
          </a:p>
        </p:txBody>
      </p:sp>
      <p:sp>
        <p:nvSpPr>
          <p:cNvPr id="57347" name="Rectangle 2"/>
          <p:cNvSpPr>
            <a:spLocks noGrp="1" noRot="1" noChangeAspect="1" noChangeArrowheads="1" noTextEdit="1"/>
          </p:cNvSpPr>
          <p:nvPr>
            <p:ph type="sldImg"/>
          </p:nvPr>
        </p:nvSpPr>
        <p:spPr>
          <a:xfrm>
            <a:off x="1258888" y="720725"/>
            <a:ext cx="4797425" cy="3598863"/>
          </a:xfrm>
          <a:ln w="12700"/>
        </p:spPr>
      </p:sp>
      <p:sp>
        <p:nvSpPr>
          <p:cNvPr id="57348"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972" rIns="96311" bIns="48972"/>
          <a:lstStyle/>
          <a:p>
            <a:pPr marL="236538" indent="-236538"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7687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E28CDAD-3281-4585-8F70-CF9734B696D6}" type="slidenum">
              <a:rPr lang="en-US" altLang="en-US" sz="1300" smtClean="0"/>
              <a:pPr>
                <a:spcBef>
                  <a:spcPct val="0"/>
                </a:spcBef>
              </a:pPr>
              <a:t>10</a:t>
            </a:fld>
            <a:endParaRPr lang="en-US" altLang="en-US" sz="1300" smtClean="0"/>
          </a:p>
        </p:txBody>
      </p:sp>
      <p:sp>
        <p:nvSpPr>
          <p:cNvPr id="59395" name="Rectangle 2"/>
          <p:cNvSpPr>
            <a:spLocks noGrp="1" noRot="1" noChangeAspect="1" noChangeArrowheads="1" noTextEdit="1"/>
          </p:cNvSpPr>
          <p:nvPr>
            <p:ph type="sldImg"/>
          </p:nvPr>
        </p:nvSpPr>
        <p:spPr>
          <a:xfrm>
            <a:off x="1258888" y="720725"/>
            <a:ext cx="4797425" cy="3598863"/>
          </a:xfrm>
          <a:ln w="12700"/>
        </p:spPr>
      </p:sp>
      <p:sp>
        <p:nvSpPr>
          <p:cNvPr id="59396"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972" rIns="96311" bIns="48972"/>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0903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72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72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6FB623D-6ED8-477A-8739-22A704B77264}" type="slidenum">
              <a:rPr lang="en-US" altLang="en-US" sz="1300" smtClean="0"/>
              <a:pPr>
                <a:spcBef>
                  <a:spcPct val="0"/>
                </a:spcBef>
              </a:pPr>
              <a:t>11</a:t>
            </a:fld>
            <a:endParaRPr lang="en-US" altLang="en-US" sz="1300" smtClean="0"/>
          </a:p>
        </p:txBody>
      </p:sp>
      <p:sp>
        <p:nvSpPr>
          <p:cNvPr id="61443" name="Rectangle 2"/>
          <p:cNvSpPr>
            <a:spLocks noGrp="1" noRot="1" noChangeAspect="1" noChangeArrowheads="1" noTextEdit="1"/>
          </p:cNvSpPr>
          <p:nvPr>
            <p:ph type="sldImg"/>
          </p:nvPr>
        </p:nvSpPr>
        <p:spPr>
          <a:xfrm>
            <a:off x="1258888" y="720725"/>
            <a:ext cx="4797425" cy="3598863"/>
          </a:xfrm>
          <a:ln w="12700"/>
        </p:spPr>
      </p:sp>
      <p:sp>
        <p:nvSpPr>
          <p:cNvPr id="61444"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1" tIns="48972" rIns="96311" bIns="48972"/>
          <a:lstStyle/>
          <a:p>
            <a:pPr eaLnBrk="1" hangingPunct="1"/>
            <a:r>
              <a:rPr lang="en-US" altLang="en-US" smtClean="0">
                <a:latin typeface="Times New Roman" panose="02020603050405020304" pitchFamily="18" charset="0"/>
                <a:ea typeface="ＭＳ Ｐゴシック" panose="020B0600070205080204" pitchFamily="34" charset="-128"/>
              </a:rPr>
              <a:t>I will give an example of combining codes. May have a pre-determined code of transportation barriers when analyzing a survey that asks about access to certain services.  Then I may come up with (based purely on responses), sub categories of time of day that the buses run, safety on the bus lines is questionable</a:t>
            </a:r>
          </a:p>
        </p:txBody>
      </p:sp>
    </p:spTree>
    <p:extLst>
      <p:ext uri="{BB962C8B-B14F-4D97-AF65-F5344CB8AC3E}">
        <p14:creationId xmlns:p14="http://schemas.microsoft.com/office/powerpoint/2010/main" val="186979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sz="1200" b="1" dirty="0" smtClean="0">
                <a:latin typeface="Trebuchet MS" pitchFamily="34" charset="0"/>
              </a:rPr>
              <a:t>                                       </a:t>
            </a:r>
          </a:p>
          <a:p>
            <a:r>
              <a:rPr lang="en-US" sz="1200" b="1" dirty="0" smtClean="0">
                <a:latin typeface="Trebuchet MS" pitchFamily="34" charset="0"/>
              </a:rPr>
              <a:t>                                                       Anita M. Baker, </a:t>
            </a:r>
            <a:r>
              <a:rPr lang="en-US" sz="1200" b="1" i="1" dirty="0" smtClean="0">
                <a:latin typeface="Trebuchet MS" pitchFamily="34" charset="0"/>
              </a:rPr>
              <a:t>Evaluation Services</a:t>
            </a:r>
            <a:endParaRPr lang="en-US" sz="1200" b="1" i="1" dirty="0">
              <a:latin typeface="Trebuchet MS" pitchFamily="34" charset="0"/>
            </a:endParaRPr>
          </a:p>
        </p:txBody>
      </p:sp>
      <p:sp>
        <p:nvSpPr>
          <p:cNvPr id="4" name="Slide Number Placeholder 3"/>
          <p:cNvSpPr>
            <a:spLocks noGrp="1"/>
          </p:cNvSpPr>
          <p:nvPr>
            <p:ph type="sldNum" sz="quarter" idx="10"/>
          </p:nvPr>
        </p:nvSpPr>
        <p:spPr/>
        <p:txBody>
          <a:bodyPr/>
          <a:lstStyle/>
          <a:p>
            <a:fld id="{AF35CA4E-FC4C-453F-BE66-700D9A7C8C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04CD2872-D37F-4A14-85F8-D701B8FFD2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1467DF7-2175-49C9-96F0-434966541C2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5"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BA54A2D-9609-44D5-B47F-1C6D73ADBFA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F35CA4E-FC4C-453F-BE66-700D9A7C8C31}" type="slidenum">
              <a:rPr lang="en-US" smtClean="0"/>
              <a:pPr/>
              <a:t>‹#›</a:t>
            </a:fld>
            <a:endParaRPr lang="en-US"/>
          </a:p>
        </p:txBody>
      </p:sp>
      <p:sp>
        <p:nvSpPr>
          <p:cNvPr id="4" name="Footer Placeholder 3"/>
          <p:cNvSpPr>
            <a:spLocks noGrp="1"/>
          </p:cNvSpPr>
          <p:nvPr>
            <p:ph type="ftr" sz="quarter" idx="11"/>
          </p:nvPr>
        </p:nvSpPr>
        <p:spPr/>
        <p:txBody>
          <a:body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fld id="{ED58318A-817E-436B-9826-76CBAF1DE4B2}" type="slidenum">
              <a:rPr lang="en-US"/>
              <a:pPr/>
              <a:t>‹#›</a:t>
            </a:fld>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6A4DC417-1383-48B4-9502-945CA1B1EC64}" type="slidenum">
              <a:rPr lang="en-US"/>
              <a:pPr/>
              <a:t>‹#›</a:t>
            </a:fld>
            <a:endParaRPr lang="en-US"/>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971800" y="6381750"/>
            <a:ext cx="3733800" cy="476250"/>
          </a:xfrm>
          <a:prstGeom prst="rect">
            <a:avLst/>
          </a:prstGeom>
          <a:ln/>
        </p:spPr>
        <p:txBody>
          <a:bodyPr/>
          <a:lstStyle>
            <a:lvl1pPr>
              <a:defRPr>
                <a:latin typeface="Trebuchet MS" pitchFamily="34" charset="0"/>
              </a:defRPr>
            </a:lvl1pPr>
          </a:lstStyle>
          <a:p>
            <a:r>
              <a:rPr lang="en-US" dirty="0" smtClean="0"/>
              <a:t>Anita M. Baker, </a:t>
            </a:r>
            <a:r>
              <a:rPr lang="en-US" i="1" dirty="0" smtClean="0"/>
              <a:t>Evaluation</a:t>
            </a:r>
            <a:r>
              <a:rPr lang="en-US" dirty="0" smtClean="0"/>
              <a:t> </a:t>
            </a:r>
            <a:r>
              <a:rPr lang="en-US" i="1" dirty="0" smtClean="0"/>
              <a:t>Services</a:t>
            </a:r>
            <a:endParaRPr lang="en-US" i="1" dirty="0"/>
          </a:p>
        </p:txBody>
      </p:sp>
      <p:sp>
        <p:nvSpPr>
          <p:cNvPr id="7" name="Rectangle 6"/>
          <p:cNvSpPr>
            <a:spLocks noGrp="1" noChangeArrowheads="1"/>
          </p:cNvSpPr>
          <p:nvPr>
            <p:ph type="sldNum" sz="quarter" idx="12"/>
          </p:nvPr>
        </p:nvSpPr>
        <p:spPr>
          <a:ln/>
        </p:spPr>
        <p:txBody>
          <a:bodyPr/>
          <a:lstStyle>
            <a:lvl1pPr>
              <a:defRPr/>
            </a:lvl1pPr>
          </a:lstStyle>
          <a:p>
            <a:fld id="{5A51872A-3F5B-4EA9-B743-64FB6F0E43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8" name="Rectangle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pPr algn="ctr"/>
            <a:r>
              <a:rPr lang="en-US" dirty="0" smtClean="0"/>
              <a:t>Anita M. Baker, </a:t>
            </a:r>
            <a:r>
              <a:rPr lang="en-US" i="1" dirty="0" smtClean="0"/>
              <a:t>Evaluation Services</a:t>
            </a:r>
            <a:endParaRPr lang="en-US" i="1" dirty="0"/>
          </a:p>
        </p:txBody>
      </p:sp>
      <p:sp>
        <p:nvSpPr>
          <p:cNvPr id="9" name="Rectangle 6"/>
          <p:cNvSpPr>
            <a:spLocks noGrp="1" noChangeArrowheads="1"/>
          </p:cNvSpPr>
          <p:nvPr>
            <p:ph type="sldNum" sz="quarter" idx="12"/>
          </p:nvPr>
        </p:nvSpPr>
        <p:spPr>
          <a:ln/>
        </p:spPr>
        <p:txBody>
          <a:bodyPr/>
          <a:lstStyle>
            <a:lvl1pPr>
              <a:defRPr/>
            </a:lvl1pPr>
          </a:lstStyle>
          <a:p>
            <a:fld id="{601913E5-E38E-4DB5-8A45-773941E01D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
        <p:nvSpPr>
          <p:cNvPr id="7" name="Slide Number Placeholder 6"/>
          <p:cNvSpPr>
            <a:spLocks noGrp="1"/>
          </p:cNvSpPr>
          <p:nvPr>
            <p:ph type="sldNum" sz="quarter" idx="11"/>
          </p:nvPr>
        </p:nvSpPr>
        <p:spPr/>
        <p:txBody>
          <a:bodyPr/>
          <a:lstStyle/>
          <a:p>
            <a:fld id="{AF35CA4E-FC4C-453F-BE66-700D9A7C8C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3" name="Rectangle 5"/>
          <p:cNvSpPr>
            <a:spLocks noGrp="1" noChangeArrowheads="1"/>
          </p:cNvSpPr>
          <p:nvPr>
            <p:ph type="ftr" sz="quarter" idx="11"/>
          </p:nvPr>
        </p:nvSpPr>
        <p:spPr>
          <a:xfrm>
            <a:off x="3505200" y="6245225"/>
            <a:ext cx="2590800" cy="476250"/>
          </a:xfrm>
          <a:prstGeom prst="rect">
            <a:avLst/>
          </a:prstGeom>
          <a:ln/>
        </p:spPr>
        <p:txBody>
          <a:bodyPr/>
          <a:lstStyle>
            <a:lvl1pPr>
              <a:defRPr>
                <a:latin typeface="Trebuchet MS" pitchFamily="34" charset="0"/>
              </a:defRPr>
            </a:lvl1pPr>
          </a:lstStyle>
          <a:p>
            <a:r>
              <a:rPr lang="en-US" dirty="0" smtClean="0"/>
              <a:t>Anita M. Baker, </a:t>
            </a:r>
            <a:r>
              <a:rPr lang="en-US" i="1" dirty="0" smtClean="0"/>
              <a:t>Evaluation Services</a:t>
            </a:r>
            <a:endParaRPr lang="en-US" i="1" dirty="0"/>
          </a:p>
        </p:txBody>
      </p:sp>
      <p:sp>
        <p:nvSpPr>
          <p:cNvPr id="4" name="Rectangle 6"/>
          <p:cNvSpPr>
            <a:spLocks noGrp="1" noChangeArrowheads="1"/>
          </p:cNvSpPr>
          <p:nvPr>
            <p:ph type="sldNum" sz="quarter" idx="12"/>
          </p:nvPr>
        </p:nvSpPr>
        <p:spPr>
          <a:ln/>
        </p:spPr>
        <p:txBody>
          <a:bodyPr/>
          <a:lstStyle>
            <a:lvl1pPr>
              <a:defRPr/>
            </a:lvl1pPr>
          </a:lstStyle>
          <a:p>
            <a:fld id="{30E334B6-8826-47F5-8392-16A42D0814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292967-55AD-4EF6-85E5-4F1B533B75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atin typeface="Trebuchet MS" pitchFamily="34" charset="0"/>
              </a:defRPr>
            </a:lvl1pPr>
          </a:lstStyle>
          <a:p>
            <a:endParaRPr lang="en-US" dirty="0"/>
          </a:p>
        </p:txBody>
      </p:sp>
      <p:sp>
        <p:nvSpPr>
          <p:cNvPr id="6" name="Footer Placeholder 5"/>
          <p:cNvSpPr>
            <a:spLocks noGrp="1" noChangeArrowheads="1"/>
          </p:cNvSpPr>
          <p:nvPr>
            <p:ph type="ftr" sz="quarter" idx="11"/>
          </p:nvPr>
        </p:nvSpPr>
        <p:spPr>
          <a:xfrm>
            <a:off x="2209800" y="6381750"/>
            <a:ext cx="4495800" cy="476250"/>
          </a:xfrm>
          <a:prstGeom prst="rect">
            <a:avLst/>
          </a:prstGeom>
          <a:ln/>
        </p:spPr>
        <p:txBody>
          <a:bodyPr/>
          <a:lstStyle>
            <a:lvl1pPr>
              <a:defRPr>
                <a:latin typeface="Trebuchet MS" pitchFamily="34" charset="0"/>
              </a:defRPr>
            </a:lvl1pPr>
          </a:lstStyle>
          <a:p>
            <a:r>
              <a:rPr lang="en-US" dirty="0" smtClean="0"/>
              <a:t>       Bruner Foundation        Rochester, New York                         Anita M. Baker, Evaluation Services</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896F203-0701-40C8-8F2B-486041F52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pitchFamily="34" charset="0"/>
              </a:defRPr>
            </a:lvl1pPr>
          </a:lstStyle>
          <a:p>
            <a:fld id="{AF35CA4E-FC4C-453F-BE66-700D9A7C8C31}" type="slidenum">
              <a:rPr lang="en-US" smtClean="0"/>
              <a:pPr/>
              <a:t>‹#›</a:t>
            </a:fld>
            <a:endParaRPr lang="en-US" dirty="0"/>
          </a:p>
        </p:txBody>
      </p:sp>
      <p:sp>
        <p:nvSpPr>
          <p:cNvPr id="7" name="Footer Placeholder 2"/>
          <p:cNvSpPr>
            <a:spLocks noGrp="1"/>
          </p:cNvSpPr>
          <p:nvPr userDrawn="1">
            <p:ph type="ftr" sz="quarter" idx="3"/>
          </p:nvPr>
        </p:nvSpPr>
        <p:spPr>
          <a:xfrm>
            <a:off x="457200" y="6172200"/>
            <a:ext cx="6400800" cy="533400"/>
          </a:xfrm>
          <a:prstGeom prst="rect">
            <a:avLst/>
          </a:prstGeom>
        </p:spPr>
        <p:txBody>
          <a:bodyPr/>
          <a:lstStyle>
            <a:lvl1pPr>
              <a:defRPr sz="1100"/>
            </a:lvl1pPr>
          </a:lstStyle>
          <a:p>
            <a:r>
              <a:rPr lang="en-US" b="1" dirty="0" smtClean="0">
                <a:latin typeface="Trebuchet MS" pitchFamily="34" charset="0"/>
              </a:rPr>
              <a:t>       Bruner Foundation</a:t>
            </a:r>
          </a:p>
          <a:p>
            <a:r>
              <a:rPr lang="en-US" dirty="0" smtClean="0">
                <a:latin typeface="Trebuchet MS" pitchFamily="34" charset="0"/>
              </a:rPr>
              <a:t>       </a:t>
            </a:r>
            <a:r>
              <a:rPr lang="en-US" b="1" dirty="0" smtClean="0">
                <a:latin typeface="Trebuchet MS" pitchFamily="34" charset="0"/>
              </a:rPr>
              <a:t>Rochester, New York                         </a:t>
            </a:r>
            <a:r>
              <a:rPr lang="en-US" sz="1200" b="1" dirty="0" smtClean="0">
                <a:latin typeface="Trebuchet MS" pitchFamily="34" charset="0"/>
              </a:rPr>
              <a:t>Anita M. Baker, </a:t>
            </a:r>
            <a:r>
              <a:rPr lang="en-US" sz="1200" b="1" i="1" dirty="0" smtClean="0">
                <a:latin typeface="Trebuchet MS" pitchFamily="34" charset="0"/>
              </a:rPr>
              <a:t>Evaluation Services</a:t>
            </a:r>
            <a:endParaRPr lang="en-US" sz="1200" b="1" i="1" dirty="0">
              <a:latin typeface="Trebuchet MS" pitchFamily="34" charset="0"/>
            </a:endParaRPr>
          </a:p>
        </p:txBody>
      </p:sp>
      <p:pic>
        <p:nvPicPr>
          <p:cNvPr id="8" name="Picture 7"/>
          <p:cNvPicPr>
            <a:picLocks noChangeAspect="1" noChangeArrowheads="1"/>
          </p:cNvPicPr>
          <p:nvPr userDrawn="1"/>
        </p:nvPicPr>
        <p:blipFill>
          <a:blip r:embed="rId15" cstate="print"/>
          <a:srcRect/>
          <a:stretch>
            <a:fillRect/>
          </a:stretch>
        </p:blipFill>
        <p:spPr bwMode="auto">
          <a:xfrm>
            <a:off x="457200" y="6172200"/>
            <a:ext cx="304800"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dt="0"/>
  <p:txStyles>
    <p:titleStyle>
      <a:lvl1pPr algn="ctr" rtl="0" eaLnBrk="0" fontAlgn="base" hangingPunct="0">
        <a:spcBef>
          <a:spcPct val="0"/>
        </a:spcBef>
        <a:spcAft>
          <a:spcPct val="0"/>
        </a:spcAft>
        <a:defRPr sz="4400">
          <a:solidFill>
            <a:schemeClr val="tx2"/>
          </a:solidFill>
          <a:latin typeface="Trebuchet MS"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SzPct val="80000"/>
        <a:buFont typeface="Wingdings 3" pitchFamily="-65" charset="2"/>
        <a:buChar char="u"/>
        <a:defRPr sz="3200">
          <a:solidFill>
            <a:schemeClr val="tx1"/>
          </a:solidFill>
          <a:latin typeface="Trebuchet MS"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80000"/>
        <a:buFont typeface="Wingdings" pitchFamily="-65" charset="2"/>
        <a:buChar char="§"/>
        <a:defRPr sz="2800">
          <a:solidFill>
            <a:schemeClr val="tx1"/>
          </a:solidFill>
          <a:latin typeface="Trebuchet MS" pitchFamily="34" charset="0"/>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00400" y="4724400"/>
            <a:ext cx="3429000" cy="533400"/>
          </a:xfrm>
        </p:spPr>
        <p:txBody>
          <a:bodyPr/>
          <a:lstStyle/>
          <a:p>
            <a:pPr>
              <a:lnSpc>
                <a:spcPct val="80000"/>
              </a:lnSpc>
              <a:buFont typeface="Wingdings 3" charset="2"/>
              <a:buNone/>
            </a:pPr>
            <a:r>
              <a:rPr lang="en-US" sz="2400" b="1" dirty="0" smtClean="0">
                <a:solidFill>
                  <a:srgbClr val="000066"/>
                </a:solidFill>
                <a:latin typeface="Trebuchet MS" charset="0"/>
                <a:ea typeface="ＭＳ Ｐゴシック" charset="-128"/>
              </a:rPr>
              <a:t>Anita M. Baker, </a:t>
            </a:r>
            <a:r>
              <a:rPr lang="en-US" sz="2400" b="1" dirty="0" err="1" smtClean="0">
                <a:solidFill>
                  <a:srgbClr val="000066"/>
                </a:solidFill>
                <a:latin typeface="Trebuchet MS" charset="0"/>
                <a:ea typeface="ＭＳ Ｐゴシック" charset="-128"/>
              </a:rPr>
              <a:t>Ed.D</a:t>
            </a:r>
            <a:r>
              <a:rPr lang="en-US" sz="2400" b="1" dirty="0" smtClean="0">
                <a:solidFill>
                  <a:srgbClr val="000066"/>
                </a:solidFill>
                <a:latin typeface="Trebuchet MS" charset="0"/>
                <a:ea typeface="ＭＳ Ｐゴシック" charset="-128"/>
              </a:rPr>
              <a:t>. Evaluation Services</a:t>
            </a:r>
          </a:p>
        </p:txBody>
      </p:sp>
      <p:sp>
        <p:nvSpPr>
          <p:cNvPr id="3075" name="Rectangle 4"/>
          <p:cNvSpPr>
            <a:spLocks noGrp="1" noChangeArrowheads="1"/>
          </p:cNvSpPr>
          <p:nvPr>
            <p:ph type="ctrTitle"/>
          </p:nvPr>
        </p:nvSpPr>
        <p:spPr>
          <a:xfrm>
            <a:off x="457200" y="1066800"/>
            <a:ext cx="8382000" cy="3429000"/>
          </a:xfrm>
        </p:spPr>
        <p:txBody>
          <a:bodyPr/>
          <a:lstStyle/>
          <a:p>
            <a:pPr>
              <a:spcAft>
                <a:spcPts val="1800"/>
              </a:spcAft>
            </a:pPr>
            <a:r>
              <a:rPr lang="en-US" sz="4000" b="1" dirty="0" smtClean="0">
                <a:solidFill>
                  <a:srgbClr val="000066"/>
                </a:solidFill>
                <a:latin typeface="Trebuchet MS" charset="0"/>
                <a:ea typeface="ＭＳ Ｐゴシック" charset="-128"/>
              </a:rPr>
              <a:t>Program Evaluation Essentials</a:t>
            </a:r>
            <a:br>
              <a:rPr lang="en-US" sz="4000" b="1" dirty="0" smtClean="0">
                <a:solidFill>
                  <a:srgbClr val="000066"/>
                </a:solidFill>
                <a:latin typeface="Trebuchet MS" charset="0"/>
                <a:ea typeface="ＭＳ Ｐゴシック" charset="-128"/>
              </a:rPr>
            </a:br>
            <a:r>
              <a:rPr lang="en-US" sz="2800" b="1" dirty="0" smtClean="0">
                <a:solidFill>
                  <a:srgbClr val="000066"/>
                </a:solidFill>
                <a:latin typeface="Trebuchet MS" charset="0"/>
                <a:ea typeface="ＭＳ Ｐゴシック" charset="-128"/>
              </a:rPr>
              <a:t>Evaluation Support 2.0</a:t>
            </a:r>
            <a:br>
              <a:rPr lang="en-US" sz="2800" b="1" dirty="0" smtClean="0">
                <a:solidFill>
                  <a:srgbClr val="000066"/>
                </a:solidFill>
                <a:latin typeface="Trebuchet MS" charset="0"/>
                <a:ea typeface="ＭＳ Ｐゴシック" charset="-128"/>
              </a:rPr>
            </a:br>
            <a:r>
              <a:rPr lang="en-US" sz="2800" b="1" dirty="0">
                <a:solidFill>
                  <a:srgbClr val="000066"/>
                </a:solidFill>
                <a:latin typeface="Trebuchet MS" charset="0"/>
                <a:ea typeface="ＭＳ Ｐゴシック" charset="-128"/>
              </a:rPr>
              <a:t/>
            </a:r>
            <a:br>
              <a:rPr lang="en-US" sz="2800" b="1" dirty="0">
                <a:solidFill>
                  <a:srgbClr val="000066"/>
                </a:solidFill>
                <a:latin typeface="Trebuchet MS" charset="0"/>
                <a:ea typeface="ＭＳ Ｐゴシック" charset="-128"/>
              </a:rPr>
            </a:br>
            <a:r>
              <a:rPr lang="en-US" sz="2800" b="1" dirty="0" smtClean="0">
                <a:solidFill>
                  <a:srgbClr val="000066"/>
                </a:solidFill>
                <a:latin typeface="Trebuchet MS" charset="0"/>
                <a:ea typeface="ＭＳ Ｐゴシック" charset="-128"/>
              </a:rPr>
              <a:t>Session 3</a:t>
            </a:r>
          </a:p>
        </p:txBody>
      </p:sp>
      <p:sp>
        <p:nvSpPr>
          <p:cNvPr id="3076" name="Rectangle 5"/>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en-US"/>
          </a:p>
        </p:txBody>
      </p:sp>
      <p:sp>
        <p:nvSpPr>
          <p:cNvPr id="3077" name="Text Box 6"/>
          <p:cNvSpPr txBox="1">
            <a:spLocks noChangeArrowheads="1"/>
          </p:cNvSpPr>
          <p:nvPr/>
        </p:nvSpPr>
        <p:spPr bwMode="auto">
          <a:xfrm>
            <a:off x="3733800" y="5562600"/>
            <a:ext cx="3200400" cy="431800"/>
          </a:xfrm>
          <a:prstGeom prst="rect">
            <a:avLst/>
          </a:prstGeom>
          <a:noFill/>
          <a:ln w="9525">
            <a:noFill/>
            <a:miter lim="800000"/>
            <a:headEnd/>
            <a:tailEnd/>
          </a:ln>
        </p:spPr>
        <p:txBody>
          <a:bodyPr>
            <a:spAutoFit/>
          </a:bodyPr>
          <a:lstStyle/>
          <a:p>
            <a:r>
              <a:rPr lang="en-US" sz="1100" b="1" dirty="0">
                <a:latin typeface="Trebuchet MS" charset="0"/>
              </a:rPr>
              <a:t>               Bruner Foundation                   </a:t>
            </a:r>
          </a:p>
          <a:p>
            <a:r>
              <a:rPr lang="en-US" sz="1100" b="1" dirty="0">
                <a:latin typeface="Trebuchet MS" charset="0"/>
              </a:rPr>
              <a:t>                Rochester, New York</a:t>
            </a:r>
          </a:p>
        </p:txBody>
      </p:sp>
      <p:pic>
        <p:nvPicPr>
          <p:cNvPr id="3078" name="Picture 7"/>
          <p:cNvPicPr>
            <a:picLocks noChangeAspect="1" noChangeArrowheads="1"/>
          </p:cNvPicPr>
          <p:nvPr/>
        </p:nvPicPr>
        <p:blipFill>
          <a:blip r:embed="rId3"/>
          <a:srcRect/>
          <a:stretch>
            <a:fillRect/>
          </a:stretch>
        </p:blipFill>
        <p:spPr bwMode="auto">
          <a:xfrm>
            <a:off x="3962400" y="5562600"/>
            <a:ext cx="381000" cy="381000"/>
          </a:xfrm>
          <a:prstGeom prst="rect">
            <a:avLst/>
          </a:prstGeom>
          <a:noFill/>
          <a:ln w="9525">
            <a:noFill/>
            <a:miter lim="800000"/>
            <a:headEnd/>
            <a:tailEnd/>
          </a:ln>
        </p:spPr>
      </p:pic>
      <p:pic>
        <p:nvPicPr>
          <p:cNvPr id="9" name="Picture 8" descr="x_dtmyz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 y="4389578"/>
            <a:ext cx="2895600" cy="272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838200" y="381000"/>
            <a:ext cx="7086600" cy="11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en-US" sz="3400" b="1" dirty="0">
                <a:latin typeface="Trebuchet MS" panose="020B0603020202020204" pitchFamily="34" charset="0"/>
              </a:rPr>
              <a:t>Analysis Plan Specifics, </a:t>
            </a:r>
          </a:p>
          <a:p>
            <a:pPr eaLnBrk="1" hangingPunct="1">
              <a:spcBef>
                <a:spcPct val="0"/>
              </a:spcBef>
              <a:buSzTx/>
              <a:buFontTx/>
              <a:buNone/>
            </a:pPr>
            <a:r>
              <a:rPr lang="en-US" altLang="en-US" sz="3400" b="1" dirty="0">
                <a:latin typeface="Trebuchet MS" panose="020B0603020202020204" pitchFamily="34" charset="0"/>
              </a:rPr>
              <a:t>                 You Must Decide . . . </a:t>
            </a:r>
          </a:p>
        </p:txBody>
      </p:sp>
      <p:sp>
        <p:nvSpPr>
          <p:cNvPr id="257027" name="Rectangle 3"/>
          <p:cNvSpPr>
            <a:spLocks noChangeArrowheads="1"/>
          </p:cNvSpPr>
          <p:nvPr/>
        </p:nvSpPr>
        <p:spPr bwMode="auto">
          <a:xfrm>
            <a:off x="533400" y="1447800"/>
            <a:ext cx="76962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346075" indent="-346075">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977900" indent="-3476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0"/>
              </a:spcBef>
              <a:buClr>
                <a:srgbClr val="FFC000"/>
              </a:buClr>
              <a:buSzPct val="100000"/>
              <a:buFontTx/>
              <a:buNone/>
            </a:pPr>
            <a:r>
              <a:rPr lang="en-US" altLang="en-US">
                <a:solidFill>
                  <a:srgbClr val="0033CC"/>
                </a:solidFill>
                <a:latin typeface="Trebuchet MS" panose="020B0603020202020204" pitchFamily="34" charset="0"/>
              </a:rPr>
              <a:t>What procedures will be conducted with each set of data and who will do them?  </a:t>
            </a:r>
          </a:p>
          <a:p>
            <a:pPr lvl="1" eaLnBrk="1" hangingPunct="1">
              <a:spcBef>
                <a:spcPts val="2400"/>
              </a:spcBef>
              <a:buSzPct val="100000"/>
              <a:buFont typeface="Arial" panose="020B0604020202020204" pitchFamily="34" charset="0"/>
              <a:buChar char="•"/>
            </a:pPr>
            <a:r>
              <a:rPr lang="en-US" altLang="en-US" sz="2400">
                <a:latin typeface="Trebuchet MS" panose="020B0603020202020204" pitchFamily="34" charset="0"/>
              </a:rPr>
              <a:t>How will data be partitioned?</a:t>
            </a:r>
          </a:p>
          <a:p>
            <a:pPr lvl="1" eaLnBrk="1" hangingPunct="1">
              <a:spcBef>
                <a:spcPts val="1800"/>
              </a:spcBef>
              <a:buClr>
                <a:schemeClr val="tx1"/>
              </a:buClr>
              <a:buSzPct val="100000"/>
              <a:buFont typeface="Arial" panose="020B0604020202020204" pitchFamily="34" charset="0"/>
              <a:buChar char="•"/>
            </a:pPr>
            <a:r>
              <a:rPr lang="en-US" altLang="en-US" sz="2400">
                <a:latin typeface="Trebuchet MS" panose="020B0603020202020204" pitchFamily="34" charset="0"/>
              </a:rPr>
              <a:t>What  types of codes will be applied to the data? </a:t>
            </a:r>
          </a:p>
          <a:p>
            <a:pPr lvl="1" eaLnBrk="1" hangingPunct="1">
              <a:spcBef>
                <a:spcPts val="1800"/>
              </a:spcBef>
              <a:buClr>
                <a:schemeClr val="tx1"/>
              </a:buClr>
              <a:buSzPct val="100000"/>
              <a:buFont typeface="Arial" panose="020B0604020202020204" pitchFamily="34" charset="0"/>
              <a:buChar char="•"/>
            </a:pPr>
            <a:r>
              <a:rPr lang="en-US" altLang="en-US" sz="2400">
                <a:latin typeface="Trebuchet MS" panose="020B0603020202020204" pitchFamily="34" charset="0"/>
              </a:rPr>
              <a:t>How will comparisons be made?</a:t>
            </a:r>
          </a:p>
          <a:p>
            <a:pPr lvl="2" eaLnBrk="1" hangingPunct="1">
              <a:spcBef>
                <a:spcPts val="600"/>
              </a:spcBef>
              <a:buClr>
                <a:schemeClr val="tx1"/>
              </a:buClr>
            </a:pPr>
            <a:r>
              <a:rPr lang="en-US" altLang="en-US">
                <a:latin typeface="Trebuchet MS" panose="020B0603020202020204" pitchFamily="34" charset="0"/>
              </a:rPr>
              <a:t>Data to other project data (within group)</a:t>
            </a:r>
          </a:p>
          <a:p>
            <a:pPr lvl="2" eaLnBrk="1" hangingPunct="1">
              <a:spcBef>
                <a:spcPts val="400"/>
              </a:spcBef>
              <a:buClr>
                <a:schemeClr val="tx1"/>
              </a:buClr>
            </a:pPr>
            <a:r>
              <a:rPr lang="en-US" altLang="en-US">
                <a:latin typeface="Trebuchet MS" panose="020B0603020202020204" pitchFamily="34" charset="0"/>
              </a:rPr>
              <a:t>Data to expectations</a:t>
            </a:r>
          </a:p>
          <a:p>
            <a:pPr lvl="2" eaLnBrk="1" hangingPunct="1">
              <a:spcBef>
                <a:spcPts val="400"/>
              </a:spcBef>
              <a:buClr>
                <a:schemeClr val="tx1"/>
              </a:buClr>
            </a:pPr>
            <a:r>
              <a:rPr lang="en-US" altLang="en-US">
                <a:latin typeface="Trebuchet MS" panose="020B0603020202020204" pitchFamily="34" charset="0"/>
              </a:rPr>
              <a:t>Data to data from other sources (across groups)</a:t>
            </a:r>
            <a:endParaRPr lang="en-US" altLang="en-US">
              <a:solidFill>
                <a:srgbClr val="0033CC"/>
              </a:solidFill>
              <a:latin typeface="Trebuchet MS" panose="020B0603020202020204" pitchFamily="34" charset="0"/>
            </a:endParaRPr>
          </a:p>
          <a:p>
            <a:pPr lvl="1" algn="ctr" eaLnBrk="1" hangingPunct="1">
              <a:spcBef>
                <a:spcPts val="600"/>
              </a:spcBef>
              <a:buClr>
                <a:schemeClr val="tx1"/>
              </a:buClr>
              <a:buSzPct val="100000"/>
              <a:buFontTx/>
              <a:buNone/>
            </a:pPr>
            <a:r>
              <a:rPr lang="en-US" altLang="en-US" sz="2400">
                <a:solidFill>
                  <a:srgbClr val="0033CC"/>
                </a:solidFill>
                <a:latin typeface="Trebuchet MS" panose="020B0603020202020204" pitchFamily="34" charset="0"/>
              </a:rPr>
              <a:t>                                    There is no single process!</a:t>
            </a:r>
            <a:endParaRPr lang="en-US" altLang="en-US" sz="2400">
              <a:latin typeface="Trebuchet MS" panose="020B0603020202020204" pitchFamily="34" charset="0"/>
            </a:endParaRPr>
          </a:p>
        </p:txBody>
      </p:sp>
      <p:sp>
        <p:nvSpPr>
          <p:cNvPr id="6" name="Slide Number Placeholder 3"/>
          <p:cNvSpPr>
            <a:spLocks noGrp="1"/>
          </p:cNvSpPr>
          <p:nvPr>
            <p:ph type="sldNum" sz="quarter" idx="12"/>
          </p:nvPr>
        </p:nvSpPr>
        <p:spPr>
          <a:xfrm>
            <a:off x="6553200" y="6245225"/>
            <a:ext cx="2133600" cy="476250"/>
          </a:xfrm>
        </p:spPr>
        <p:txBody>
          <a:bodyPr/>
          <a:lstStyle/>
          <a:p>
            <a:r>
              <a:rPr lang="en-US" dirty="0" smtClean="0"/>
              <a:t>8</a:t>
            </a:r>
            <a:endParaRPr lang="en-US" dirty="0"/>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21762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70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702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702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257027">
                                            <p:txEl>
                                              <p:pRg st="7" end="7"/>
                                            </p:txEl>
                                          </p:spTgt>
                                        </p:tgtEl>
                                        <p:attrNameLst>
                                          <p:attrName>style.visibility</p:attrName>
                                        </p:attrNameLst>
                                      </p:cBhvr>
                                      <p:to>
                                        <p:strVal val="visible"/>
                                      </p:to>
                                    </p:set>
                                    <p:anim calcmode="lin" valueType="num">
                                      <p:cBhvr additive="base">
                                        <p:cTn id="27" dur="500" fill="hold"/>
                                        <p:tgtEl>
                                          <p:spTgt spid="25702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702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285750"/>
            <a:ext cx="8077200" cy="11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en-US" sz="3400" b="1" dirty="0">
                <a:latin typeface="Trebuchet MS" panose="020B0603020202020204" pitchFamily="34" charset="0"/>
              </a:rPr>
              <a:t>Steps to Take When Analyzing Qualitative Data</a:t>
            </a:r>
          </a:p>
        </p:txBody>
      </p:sp>
      <p:sp>
        <p:nvSpPr>
          <p:cNvPr id="58371" name="Rectangle 3"/>
          <p:cNvSpPr>
            <a:spLocks noChangeArrowheads="1"/>
          </p:cNvSpPr>
          <p:nvPr/>
        </p:nvSpPr>
        <p:spPr bwMode="auto">
          <a:xfrm>
            <a:off x="838200" y="1571625"/>
            <a:ext cx="7696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SzTx/>
              <a:buFontTx/>
              <a:buAutoNum type="arabicPeriod"/>
            </a:pPr>
            <a:r>
              <a:rPr lang="en-US" altLang="en-US" sz="2600" dirty="0"/>
              <a:t>Segment or partition data (i.e., divide it into meaningful analytical units)</a:t>
            </a:r>
          </a:p>
          <a:p>
            <a:pPr eaLnBrk="1" hangingPunct="1">
              <a:spcBef>
                <a:spcPct val="25000"/>
              </a:spcBef>
              <a:buSzTx/>
              <a:buFontTx/>
              <a:buAutoNum type="arabicPeriod"/>
            </a:pPr>
            <a:r>
              <a:rPr lang="en-US" altLang="en-US" sz="2600" dirty="0"/>
              <a:t>Reduce data</a:t>
            </a:r>
          </a:p>
          <a:p>
            <a:pPr lvl="1" eaLnBrk="1" hangingPunct="1">
              <a:spcBef>
                <a:spcPct val="25000"/>
              </a:spcBef>
              <a:buSzTx/>
              <a:buFont typeface="Wingdings" panose="05000000000000000000" pitchFamily="2" charset="2"/>
              <a:buChar char="ü"/>
            </a:pPr>
            <a:r>
              <a:rPr lang="en-US" altLang="en-US" sz="2600" dirty="0"/>
              <a:t>Code data</a:t>
            </a:r>
          </a:p>
          <a:p>
            <a:pPr lvl="1" eaLnBrk="1" hangingPunct="1">
              <a:spcBef>
                <a:spcPct val="25000"/>
              </a:spcBef>
              <a:buSzTx/>
              <a:buFont typeface="Wingdings" panose="05000000000000000000" pitchFamily="2" charset="2"/>
              <a:buChar char="ü"/>
            </a:pPr>
            <a:r>
              <a:rPr lang="en-US" altLang="en-US" sz="2600" dirty="0"/>
              <a:t>Compare data</a:t>
            </a:r>
          </a:p>
          <a:p>
            <a:pPr eaLnBrk="1" hangingPunct="1">
              <a:spcBef>
                <a:spcPts val="1800"/>
              </a:spcBef>
              <a:buSzTx/>
              <a:buFontTx/>
              <a:buAutoNum type="arabicPeriod"/>
            </a:pPr>
            <a:r>
              <a:rPr lang="en-US" altLang="en-US" sz="2600" dirty="0"/>
              <a:t>Organize, summarize and display data</a:t>
            </a:r>
          </a:p>
          <a:p>
            <a:pPr eaLnBrk="1" hangingPunct="1">
              <a:spcBef>
                <a:spcPts val="1800"/>
              </a:spcBef>
              <a:buSzTx/>
              <a:buFontTx/>
              <a:buAutoNum type="arabicPeriod"/>
            </a:pPr>
            <a:r>
              <a:rPr lang="en-US" altLang="en-US" sz="2600" dirty="0"/>
              <a:t>Draw conclusions, verify/validate results</a:t>
            </a:r>
          </a:p>
          <a:p>
            <a:pPr eaLnBrk="1" hangingPunct="1">
              <a:spcBef>
                <a:spcPts val="1800"/>
              </a:spcBef>
              <a:buSzTx/>
              <a:buFontTx/>
              <a:buAutoNum type="arabicPeriod"/>
            </a:pPr>
            <a:r>
              <a:rPr lang="en-US" altLang="en-US" sz="2600" dirty="0"/>
              <a:t>Revise summaries and displays accordingly</a:t>
            </a:r>
            <a:endParaRPr lang="en-US" altLang="en-US" sz="2600" dirty="0">
              <a:latin typeface="Berlin Sans FB" pitchFamily="34" charset="0"/>
            </a:endParaRPr>
          </a:p>
        </p:txBody>
      </p:sp>
      <p:sp>
        <p:nvSpPr>
          <p:cNvPr id="58372" name="Right Brace 5"/>
          <p:cNvSpPr>
            <a:spLocks/>
          </p:cNvSpPr>
          <p:nvPr/>
        </p:nvSpPr>
        <p:spPr bwMode="auto">
          <a:xfrm>
            <a:off x="4343400" y="3000375"/>
            <a:ext cx="1600200" cy="714375"/>
          </a:xfrm>
          <a:prstGeom prst="rightBrace">
            <a:avLst>
              <a:gd name="adj1" fmla="val 8333"/>
              <a:gd name="adj2"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endParaRPr lang="en-US" altLang="en-US" sz="1800"/>
          </a:p>
        </p:txBody>
      </p:sp>
      <p:sp>
        <p:nvSpPr>
          <p:cNvPr id="58373" name="TextBox 6"/>
          <p:cNvSpPr txBox="1">
            <a:spLocks noChangeArrowheads="1"/>
          </p:cNvSpPr>
          <p:nvPr/>
        </p:nvSpPr>
        <p:spPr bwMode="auto">
          <a:xfrm>
            <a:off x="6019800" y="314325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en-US" sz="1800"/>
              <a:t>Process is Iterative</a:t>
            </a:r>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9</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856028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285750"/>
            <a:ext cx="8077200"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en-US" sz="3400" b="1" dirty="0">
                <a:latin typeface="Trebuchet MS" panose="020B0603020202020204" pitchFamily="34" charset="0"/>
              </a:rPr>
              <a:t>Coding </a:t>
            </a:r>
            <a:r>
              <a:rPr lang="en-US" altLang="en-US" sz="3400" b="1" dirty="0" smtClean="0">
                <a:latin typeface="Trebuchet MS" panose="020B0603020202020204" pitchFamily="34" charset="0"/>
              </a:rPr>
              <a:t>Qualitative </a:t>
            </a:r>
            <a:r>
              <a:rPr lang="en-US" altLang="en-US" sz="3400" b="1" dirty="0">
                <a:latin typeface="Trebuchet MS" panose="020B0603020202020204" pitchFamily="34" charset="0"/>
              </a:rPr>
              <a:t>Data</a:t>
            </a:r>
          </a:p>
        </p:txBody>
      </p:sp>
      <p:sp>
        <p:nvSpPr>
          <p:cNvPr id="60419" name="Rectangle 3"/>
          <p:cNvSpPr>
            <a:spLocks noChangeArrowheads="1"/>
          </p:cNvSpPr>
          <p:nvPr/>
        </p:nvSpPr>
        <p:spPr bwMode="auto">
          <a:xfrm>
            <a:off x="762000" y="1285875"/>
            <a:ext cx="79248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SzTx/>
              <a:buFontTx/>
              <a:buAutoNum type="arabicPeriod"/>
            </a:pPr>
            <a:r>
              <a:rPr lang="en-US" altLang="en-US" sz="2800" dirty="0">
                <a:latin typeface="Trebuchet MS" panose="020B0603020202020204" pitchFamily="34" charset="0"/>
              </a:rPr>
              <a:t>A priori or deductive codes: predetermined categories based on accepted theory or program knowledge </a:t>
            </a:r>
          </a:p>
          <a:p>
            <a:pPr eaLnBrk="1" hangingPunct="1">
              <a:spcBef>
                <a:spcPts val="1800"/>
              </a:spcBef>
              <a:buSzTx/>
              <a:buFontTx/>
              <a:buAutoNum type="arabicPeriod"/>
            </a:pPr>
            <a:r>
              <a:rPr lang="en-US" altLang="en-US" sz="2800" dirty="0">
                <a:latin typeface="Trebuchet MS" panose="020B0603020202020204" pitchFamily="34" charset="0"/>
              </a:rPr>
              <a:t>Inductive: based on raw data (not predetermined)</a:t>
            </a:r>
          </a:p>
          <a:p>
            <a:pPr eaLnBrk="1" hangingPunct="1">
              <a:spcBef>
                <a:spcPts val="1800"/>
              </a:spcBef>
              <a:buSzTx/>
              <a:buFontTx/>
              <a:buAutoNum type="arabicPeriod"/>
            </a:pPr>
            <a:r>
              <a:rPr lang="en-US" altLang="en-US" sz="2800" dirty="0">
                <a:latin typeface="Trebuchet MS" panose="020B0603020202020204" pitchFamily="34" charset="0"/>
              </a:rPr>
              <a:t>Hierarchical: larger categories with subcategories in each</a:t>
            </a:r>
          </a:p>
          <a:p>
            <a:pPr eaLnBrk="1" hangingPunct="1">
              <a:spcBef>
                <a:spcPts val="1800"/>
              </a:spcBef>
              <a:buSzTx/>
              <a:buFontTx/>
              <a:buNone/>
            </a:pPr>
            <a:r>
              <a:rPr lang="en-US" altLang="en-US" sz="2600" dirty="0"/>
              <a:t>You can combine inductive and deductive within a hierarchical coding scheme </a:t>
            </a:r>
            <a:endParaRPr lang="en-US" altLang="en-US" sz="1800" dirty="0"/>
          </a:p>
        </p:txBody>
      </p:sp>
      <p:sp>
        <p:nvSpPr>
          <p:cNvPr id="7" name="Slide Number Placeholder 3"/>
          <p:cNvSpPr>
            <a:spLocks noGrp="1"/>
          </p:cNvSpPr>
          <p:nvPr>
            <p:ph type="sldNum" sz="quarter" idx="12"/>
          </p:nvPr>
        </p:nvSpPr>
        <p:spPr>
          <a:xfrm>
            <a:off x="6553200" y="6245225"/>
            <a:ext cx="2133600" cy="476250"/>
          </a:xfrm>
        </p:spPr>
        <p:txBody>
          <a:bodyPr/>
          <a:lstStyle/>
          <a:p>
            <a:r>
              <a:rPr lang="en-US" dirty="0" smtClean="0"/>
              <a:t>10</a:t>
            </a:r>
            <a:endParaRPr lang="en-US" dirty="0"/>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699053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09600" y="285750"/>
            <a:ext cx="8077200"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en-US" sz="3400" b="1" dirty="0">
                <a:latin typeface="Trebuchet MS" panose="020B0603020202020204" pitchFamily="34" charset="0"/>
              </a:rPr>
              <a:t>Enumeration</a:t>
            </a:r>
          </a:p>
        </p:txBody>
      </p:sp>
      <p:sp>
        <p:nvSpPr>
          <p:cNvPr id="62467" name="Rectangle 3"/>
          <p:cNvSpPr>
            <a:spLocks noChangeArrowheads="1"/>
          </p:cNvSpPr>
          <p:nvPr/>
        </p:nvSpPr>
        <p:spPr bwMode="auto">
          <a:xfrm>
            <a:off x="381000" y="2438400"/>
            <a:ext cx="7924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SzTx/>
              <a:buFontTx/>
              <a:buNone/>
            </a:pPr>
            <a:r>
              <a:rPr lang="en-US" altLang="en-US" sz="2800"/>
              <a:t> </a:t>
            </a:r>
          </a:p>
          <a:p>
            <a:pPr eaLnBrk="1" hangingPunct="1">
              <a:spcBef>
                <a:spcPct val="25000"/>
              </a:spcBef>
              <a:buSzTx/>
              <a:buFont typeface="Wingdings" panose="05000000000000000000" pitchFamily="2" charset="2"/>
              <a:buChar char="ü"/>
            </a:pPr>
            <a:r>
              <a:rPr lang="en-US" altLang="en-US" sz="2800"/>
              <a:t> Quantify frequency of codes,* or types</a:t>
            </a:r>
          </a:p>
          <a:p>
            <a:pPr eaLnBrk="1" hangingPunct="1">
              <a:spcBef>
                <a:spcPct val="25000"/>
              </a:spcBef>
              <a:buSzTx/>
              <a:buFont typeface="Wingdings" panose="05000000000000000000" pitchFamily="2" charset="2"/>
              <a:buChar char="ü"/>
            </a:pPr>
            <a:r>
              <a:rPr lang="en-US" altLang="en-US" sz="2800"/>
              <a:t>Use counts to define results (e.g., </a:t>
            </a:r>
            <a:r>
              <a:rPr lang="en-US" altLang="en-US" sz="2800" i="1"/>
              <a:t>most responses were positive</a:t>
            </a:r>
            <a:r>
              <a:rPr lang="en-US" altLang="en-US" sz="2800"/>
              <a:t>; </a:t>
            </a:r>
            <a:r>
              <a:rPr lang="en-US" altLang="en-US" sz="2800" i="1"/>
              <a:t>all responses fell into 4 categories – the category most exemplified was __________</a:t>
            </a:r>
            <a:r>
              <a:rPr lang="en-US" altLang="en-US" sz="2800"/>
              <a:t>).</a:t>
            </a:r>
          </a:p>
          <a:p>
            <a:pPr eaLnBrk="1" hangingPunct="1">
              <a:spcBef>
                <a:spcPts val="1800"/>
              </a:spcBef>
              <a:buSzTx/>
              <a:buFontTx/>
              <a:buNone/>
            </a:pPr>
            <a:endParaRPr lang="en-US" altLang="en-US" sz="2600"/>
          </a:p>
        </p:txBody>
      </p:sp>
      <p:sp>
        <p:nvSpPr>
          <p:cNvPr id="62468" name="TextBox 5"/>
          <p:cNvSpPr txBox="1">
            <a:spLocks noChangeArrowheads="1"/>
          </p:cNvSpPr>
          <p:nvPr/>
        </p:nvSpPr>
        <p:spPr bwMode="auto">
          <a:xfrm>
            <a:off x="3276600" y="5486400"/>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en-US" sz="1800" b="1" dirty="0"/>
              <a:t>* e.g., none, some, a lot, as a percentage</a:t>
            </a:r>
          </a:p>
        </p:txBody>
      </p:sp>
      <p:sp>
        <p:nvSpPr>
          <p:cNvPr id="62470" name="Rectangle 7"/>
          <p:cNvSpPr>
            <a:spLocks noChangeArrowheads="1"/>
          </p:cNvSpPr>
          <p:nvPr/>
        </p:nvSpPr>
        <p:spPr bwMode="auto">
          <a:xfrm>
            <a:off x="685800" y="1219200"/>
            <a:ext cx="7543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en-US">
                <a:latin typeface="Trebuchet MS" panose="020B0603020202020204" pitchFamily="34" charset="0"/>
              </a:rPr>
              <a:t>A strategy for organizing, summarizing, and displaying  qualitative data  </a:t>
            </a:r>
          </a:p>
        </p:txBody>
      </p:sp>
      <p:sp>
        <p:nvSpPr>
          <p:cNvPr id="8" name="Slide Number Placeholder 3"/>
          <p:cNvSpPr>
            <a:spLocks noGrp="1"/>
          </p:cNvSpPr>
          <p:nvPr>
            <p:ph type="sldNum" sz="quarter" idx="12"/>
          </p:nvPr>
        </p:nvSpPr>
        <p:spPr>
          <a:xfrm>
            <a:off x="6553200" y="6245225"/>
            <a:ext cx="2133600" cy="476250"/>
          </a:xfrm>
        </p:spPr>
        <p:txBody>
          <a:bodyPr/>
          <a:lstStyle/>
          <a:p>
            <a:r>
              <a:rPr lang="en-US" dirty="0" smtClean="0"/>
              <a:t>11</a:t>
            </a:r>
            <a:endParaRPr lang="en-US" dirty="0"/>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05946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09600" y="285750"/>
            <a:ext cx="807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en-US" sz="3600" b="1" dirty="0">
                <a:latin typeface="Trebuchet MS" panose="020B0603020202020204" pitchFamily="34" charset="0"/>
              </a:rPr>
              <a:t>Coding Strategies and Reminders</a:t>
            </a:r>
          </a:p>
        </p:txBody>
      </p:sp>
      <p:sp>
        <p:nvSpPr>
          <p:cNvPr id="66563" name="Rectangle 3"/>
          <p:cNvSpPr>
            <a:spLocks noChangeArrowheads="1"/>
          </p:cNvSpPr>
          <p:nvPr/>
        </p:nvSpPr>
        <p:spPr bwMode="auto">
          <a:xfrm>
            <a:off x="762000" y="1285875"/>
            <a:ext cx="79248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spcBef>
                <a:spcPct val="20000"/>
              </a:spcBef>
              <a:buSzPct val="80000"/>
              <a:buFont typeface="Wingdings 3" panose="05040102010807070707" pitchFamily="18" charset="2"/>
              <a:buChar char="u"/>
              <a:defRPr sz="32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buSzTx/>
              <a:buFontTx/>
              <a:buAutoNum type="arabicPeriod"/>
            </a:pPr>
            <a:r>
              <a:rPr lang="en-US" altLang="en-US" sz="2600" dirty="0"/>
              <a:t>Keep a master list of codes </a:t>
            </a:r>
          </a:p>
          <a:p>
            <a:pPr lvl="1" eaLnBrk="1" hangingPunct="1">
              <a:spcBef>
                <a:spcPct val="25000"/>
              </a:spcBef>
              <a:buSzTx/>
              <a:buFont typeface="Wingdings" panose="05000000000000000000" pitchFamily="2" charset="2"/>
              <a:buChar char="ü"/>
            </a:pPr>
            <a:r>
              <a:rPr lang="en-US" altLang="en-US" sz="1800" dirty="0"/>
              <a:t>Distinguish a priori and inductive codes</a:t>
            </a:r>
          </a:p>
          <a:p>
            <a:pPr lvl="1" eaLnBrk="1" hangingPunct="1">
              <a:spcBef>
                <a:spcPct val="25000"/>
              </a:spcBef>
              <a:buSzTx/>
              <a:buFont typeface="Wingdings" panose="05000000000000000000" pitchFamily="2" charset="2"/>
              <a:buChar char="ü"/>
            </a:pPr>
            <a:r>
              <a:rPr lang="en-US" altLang="en-US" sz="1800" dirty="0"/>
              <a:t>Re-apply codes to all segments</a:t>
            </a:r>
          </a:p>
          <a:p>
            <a:pPr eaLnBrk="1" hangingPunct="1">
              <a:spcBef>
                <a:spcPts val="1800"/>
              </a:spcBef>
              <a:buSzTx/>
              <a:buFontTx/>
              <a:buAutoNum type="arabicPeriod"/>
            </a:pPr>
            <a:r>
              <a:rPr lang="en-US" altLang="en-US" sz="2600" dirty="0"/>
              <a:t>Use multiple codes, but keep coding schemes as simple as possible</a:t>
            </a:r>
          </a:p>
          <a:p>
            <a:pPr eaLnBrk="1" hangingPunct="1">
              <a:spcBef>
                <a:spcPts val="1800"/>
              </a:spcBef>
              <a:buSzTx/>
              <a:buFontTx/>
              <a:buAutoNum type="arabicPeriod"/>
            </a:pPr>
            <a:r>
              <a:rPr lang="en-US" altLang="en-US" sz="2600" dirty="0"/>
              <a:t>Test out sample entries to identify potential problems before finalizing code selections</a:t>
            </a:r>
          </a:p>
          <a:p>
            <a:pPr eaLnBrk="1" hangingPunct="1">
              <a:spcBef>
                <a:spcPts val="1800"/>
              </a:spcBef>
              <a:buSzTx/>
              <a:buFontTx/>
              <a:buAutoNum type="arabicPeriod"/>
            </a:pPr>
            <a:r>
              <a:rPr lang="en-US" altLang="en-US" sz="2600" dirty="0"/>
              <a:t>Check for inter/intra coder reliability (consistency)</a:t>
            </a:r>
          </a:p>
          <a:p>
            <a:pPr lvl="1" eaLnBrk="1" hangingPunct="1">
              <a:spcBef>
                <a:spcPts val="400"/>
              </a:spcBef>
              <a:buSzTx/>
              <a:buFont typeface="Wingdings" panose="05000000000000000000" pitchFamily="2" charset="2"/>
              <a:buChar char="ü"/>
            </a:pPr>
            <a:r>
              <a:rPr lang="en-US" altLang="en-US" sz="1800" dirty="0"/>
              <a:t>Coding is not exact (expect differences)</a:t>
            </a:r>
          </a:p>
          <a:p>
            <a:pPr lvl="1" eaLnBrk="1" hangingPunct="1">
              <a:spcBef>
                <a:spcPts val="400"/>
              </a:spcBef>
              <a:buSzTx/>
              <a:buFont typeface="Wingdings" panose="05000000000000000000" pitchFamily="2" charset="2"/>
              <a:buChar char="ü"/>
            </a:pPr>
            <a:r>
              <a:rPr lang="en-US" altLang="en-US" sz="1800" dirty="0"/>
              <a:t>Co-occurring codes (more than one applies)</a:t>
            </a:r>
          </a:p>
          <a:p>
            <a:pPr lvl="1" eaLnBrk="1" hangingPunct="1">
              <a:spcBef>
                <a:spcPts val="400"/>
              </a:spcBef>
              <a:buSzTx/>
              <a:buFont typeface="Wingdings" panose="05000000000000000000" pitchFamily="2" charset="2"/>
              <a:buChar char="ü"/>
            </a:pPr>
            <a:r>
              <a:rPr lang="en-US" altLang="en-US" sz="1800" dirty="0"/>
              <a:t>Face-sheet codes (descriptors)</a:t>
            </a:r>
          </a:p>
        </p:txBody>
      </p:sp>
      <p:sp>
        <p:nvSpPr>
          <p:cNvPr id="6" name="Slide Number Placeholder 3"/>
          <p:cNvSpPr>
            <a:spLocks noGrp="1"/>
          </p:cNvSpPr>
          <p:nvPr>
            <p:ph type="sldNum" sz="quarter" idx="12"/>
          </p:nvPr>
        </p:nvSpPr>
        <p:spPr>
          <a:xfrm>
            <a:off x="6553200" y="6245225"/>
            <a:ext cx="2133600" cy="476250"/>
          </a:xfrm>
        </p:spPr>
        <p:txBody>
          <a:bodyPr/>
          <a:lstStyle/>
          <a:p>
            <a:r>
              <a:rPr lang="en-US" dirty="0" smtClean="0"/>
              <a:t>12</a:t>
            </a:r>
            <a:endParaRPr lang="en-US" dirty="0"/>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58488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371600" y="297260"/>
            <a:ext cx="6096000" cy="1143000"/>
          </a:xfrm>
        </p:spPr>
        <p:txBody>
          <a:bodyPr>
            <a:normAutofit/>
          </a:bodyPr>
          <a:lstStyle/>
          <a:p>
            <a:pPr eaLnBrk="1" hangingPunct="1">
              <a:defRPr/>
            </a:pPr>
            <a:r>
              <a:rPr lang="en-US" sz="3400" b="1" dirty="0" smtClean="0">
                <a:solidFill>
                  <a:schemeClr val="tx1"/>
                </a:solidFill>
              </a:rPr>
              <a:t>General Characteristics of Effective Tables and Graphs</a:t>
            </a:r>
          </a:p>
        </p:txBody>
      </p:sp>
      <p:sp>
        <p:nvSpPr>
          <p:cNvPr id="457731" name="Rectangle 3"/>
          <p:cNvSpPr>
            <a:spLocks noGrp="1" noChangeArrowheads="1"/>
          </p:cNvSpPr>
          <p:nvPr>
            <p:ph type="body" idx="1"/>
          </p:nvPr>
        </p:nvSpPr>
        <p:spPr>
          <a:xfrm>
            <a:off x="609600" y="2071688"/>
            <a:ext cx="8077200" cy="2970609"/>
          </a:xfrm>
        </p:spPr>
        <p:txBody>
          <a:bodyPr/>
          <a:lstStyle/>
          <a:p>
            <a:pPr marL="685800" lvl="2" indent="-457200" eaLnBrk="1" hangingPunct="1">
              <a:lnSpc>
                <a:spcPct val="80000"/>
              </a:lnSpc>
              <a:buClrTx/>
              <a:buSzPct val="100000"/>
              <a:buFont typeface="Arial" pitchFamily="34" charset="0"/>
              <a:buChar char="•"/>
            </a:pPr>
            <a:r>
              <a:rPr lang="en-US" sz="3200" dirty="0" smtClean="0"/>
              <a:t>The table or graph should present </a:t>
            </a:r>
            <a:r>
              <a:rPr lang="en-US" sz="3200" b="1" dirty="0" smtClean="0"/>
              <a:t>meaningful</a:t>
            </a:r>
            <a:r>
              <a:rPr lang="en-US" sz="3200" dirty="0" smtClean="0"/>
              <a:t> data. </a:t>
            </a:r>
          </a:p>
          <a:p>
            <a:pPr marL="685800" lvl="2" indent="-457200" eaLnBrk="1" hangingPunct="1">
              <a:lnSpc>
                <a:spcPct val="80000"/>
              </a:lnSpc>
              <a:spcBef>
                <a:spcPts val="3000"/>
              </a:spcBef>
              <a:buClrTx/>
              <a:buSzPct val="100000"/>
              <a:buFont typeface="Arial" pitchFamily="34" charset="0"/>
              <a:buChar char="•"/>
            </a:pPr>
            <a:r>
              <a:rPr lang="en-US" sz="3200" dirty="0" smtClean="0"/>
              <a:t>The data should be </a:t>
            </a:r>
            <a:r>
              <a:rPr lang="en-US" sz="3200" b="1" dirty="0" smtClean="0"/>
              <a:t>unambiguous</a:t>
            </a:r>
            <a:r>
              <a:rPr lang="en-US" sz="3200" dirty="0" smtClean="0"/>
              <a:t>.</a:t>
            </a:r>
          </a:p>
          <a:p>
            <a:pPr marL="685800" lvl="2" indent="-457200" eaLnBrk="1" hangingPunct="1">
              <a:lnSpc>
                <a:spcPct val="80000"/>
              </a:lnSpc>
              <a:spcBef>
                <a:spcPts val="3000"/>
              </a:spcBef>
              <a:buClrTx/>
              <a:buSzPct val="100000"/>
              <a:buFont typeface="Arial" pitchFamily="34" charset="0"/>
              <a:buChar char="•"/>
            </a:pPr>
            <a:r>
              <a:rPr lang="en-US" sz="3200" dirty="0" smtClean="0"/>
              <a:t>The table or graph should convey ideas about data </a:t>
            </a:r>
            <a:r>
              <a:rPr lang="en-US" sz="3200" b="1" dirty="0" smtClean="0"/>
              <a:t>efficiently</a:t>
            </a:r>
            <a:r>
              <a:rPr lang="en-US" sz="3200" dirty="0" smtClean="0"/>
              <a:t>.</a:t>
            </a:r>
          </a:p>
        </p:txBody>
      </p:sp>
      <p:sp>
        <p:nvSpPr>
          <p:cNvPr id="30725" name="Text Box 5"/>
          <p:cNvSpPr txBox="1">
            <a:spLocks noChangeArrowheads="1"/>
          </p:cNvSpPr>
          <p:nvPr/>
        </p:nvSpPr>
        <p:spPr bwMode="auto">
          <a:xfrm>
            <a:off x="1143000" y="4953001"/>
            <a:ext cx="7391400" cy="369332"/>
          </a:xfrm>
          <a:prstGeom prst="rect">
            <a:avLst/>
          </a:prstGeom>
          <a:noFill/>
          <a:ln w="9525">
            <a:noFill/>
            <a:miter lim="800000"/>
            <a:headEnd/>
            <a:tailEnd/>
          </a:ln>
        </p:spPr>
        <p:txBody>
          <a:bodyPr>
            <a:spAutoFit/>
          </a:bodyPr>
          <a:lstStyle/>
          <a:p>
            <a:pPr>
              <a:spcBef>
                <a:spcPct val="50000"/>
              </a:spcBef>
            </a:pPr>
            <a:endParaRPr lang="en-US"/>
          </a:p>
        </p:txBody>
      </p:sp>
      <p:sp>
        <p:nvSpPr>
          <p:cNvPr id="7"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rebuchet MS" pitchFamily="34"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dirty="0" smtClean="0"/>
              <a:t>13</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8081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81000" y="228600"/>
            <a:ext cx="7924800" cy="762000"/>
          </a:xfrm>
        </p:spPr>
        <p:txBody>
          <a:bodyPr/>
          <a:lstStyle/>
          <a:p>
            <a:pPr eaLnBrk="1" hangingPunct="1"/>
            <a:r>
              <a:rPr lang="en-US" sz="3400" b="1" dirty="0" smtClean="0">
                <a:solidFill>
                  <a:schemeClr val="tx1"/>
                </a:solidFill>
              </a:rPr>
              <a:t>Thinking About Tables and Figures</a:t>
            </a:r>
          </a:p>
        </p:txBody>
      </p:sp>
      <p:sp>
        <p:nvSpPr>
          <p:cNvPr id="14341" name="Rectangle 3"/>
          <p:cNvSpPr>
            <a:spLocks noGrp="1" noChangeArrowheads="1"/>
          </p:cNvSpPr>
          <p:nvPr>
            <p:ph type="body" idx="1"/>
          </p:nvPr>
        </p:nvSpPr>
        <p:spPr>
          <a:xfrm>
            <a:off x="228600" y="2286000"/>
            <a:ext cx="8077200" cy="2742902"/>
          </a:xfrm>
        </p:spPr>
        <p:txBody>
          <a:bodyPr>
            <a:normAutofit lnSpcReduction="10000"/>
          </a:bodyPr>
          <a:lstStyle/>
          <a:p>
            <a:pPr marL="228600" lvl="2" indent="0" eaLnBrk="1" hangingPunct="1">
              <a:lnSpc>
                <a:spcPct val="80000"/>
              </a:lnSpc>
              <a:buClr>
                <a:srgbClr val="3333CC"/>
              </a:buClr>
              <a:buFont typeface="Wingdings" pitchFamily="2" charset="2"/>
              <a:buNone/>
              <a:defRPr/>
            </a:pPr>
            <a:r>
              <a:rPr lang="en-US" sz="2800" b="1" dirty="0" smtClean="0"/>
              <a:t>Tables are organized as a series </a:t>
            </a:r>
          </a:p>
          <a:p>
            <a:pPr marL="228600" lvl="2" indent="0" eaLnBrk="1" hangingPunct="1">
              <a:lnSpc>
                <a:spcPct val="80000"/>
              </a:lnSpc>
              <a:buClr>
                <a:srgbClr val="3333CC"/>
              </a:buClr>
              <a:buFont typeface="Wingdings" pitchFamily="2" charset="2"/>
              <a:buNone/>
              <a:defRPr/>
            </a:pPr>
            <a:r>
              <a:rPr lang="en-US" sz="2800" b="1" dirty="0" smtClean="0"/>
              <a:t>of rows</a:t>
            </a:r>
            <a:r>
              <a:rPr lang="en-US" sz="2800" b="1" dirty="0" smtClean="0">
                <a:sym typeface="Wingdings" pitchFamily="2" charset="2"/>
              </a:rPr>
              <a:t></a:t>
            </a:r>
            <a:r>
              <a:rPr lang="en-US" sz="2800" b="1" dirty="0" smtClean="0"/>
              <a:t> and columns  </a:t>
            </a:r>
            <a:r>
              <a:rPr lang="en-US" sz="2800" b="1" dirty="0" smtClean="0">
                <a:sym typeface="Wingdings" pitchFamily="2" charset="2"/>
              </a:rPr>
              <a:t>.</a:t>
            </a:r>
            <a:r>
              <a:rPr lang="en-US" sz="2800" dirty="0" smtClean="0">
                <a:sym typeface="Wingdings" pitchFamily="2" charset="2"/>
              </a:rPr>
              <a:t>  </a:t>
            </a:r>
          </a:p>
          <a:p>
            <a:pPr marL="1028700" lvl="3" indent="-457200" eaLnBrk="1" hangingPunct="1">
              <a:lnSpc>
                <a:spcPct val="80000"/>
              </a:lnSpc>
              <a:spcBef>
                <a:spcPct val="55000"/>
              </a:spcBef>
              <a:buClr>
                <a:srgbClr val="3333CC"/>
              </a:buClr>
              <a:buFont typeface="Wingdings" pitchFamily="2" charset="2"/>
              <a:buChar char="ü"/>
              <a:defRPr/>
            </a:pPr>
            <a:r>
              <a:rPr lang="en-US" sz="2400" dirty="0" smtClean="0"/>
              <a:t>The first step to constructing a table is to determine how many rows and columns you need. </a:t>
            </a:r>
          </a:p>
          <a:p>
            <a:pPr marL="1028700" lvl="3" indent="-457200" eaLnBrk="1" hangingPunct="1">
              <a:lnSpc>
                <a:spcPct val="80000"/>
              </a:lnSpc>
              <a:buClr>
                <a:srgbClr val="3333CC"/>
              </a:buClr>
              <a:buFont typeface="Wingdings" pitchFamily="2" charset="2"/>
              <a:buNone/>
              <a:defRPr/>
            </a:pPr>
            <a:endParaRPr lang="en-US" sz="2400" dirty="0" smtClean="0"/>
          </a:p>
          <a:p>
            <a:pPr marL="228600" lvl="2" indent="0" eaLnBrk="1" hangingPunct="1">
              <a:lnSpc>
                <a:spcPct val="80000"/>
              </a:lnSpc>
              <a:buClr>
                <a:srgbClr val="3333CC"/>
              </a:buClr>
              <a:buFont typeface="Wingdings" pitchFamily="2" charset="2"/>
              <a:buNone/>
              <a:defRPr/>
            </a:pPr>
            <a:r>
              <a:rPr lang="en-US" sz="2800" b="1" dirty="0" smtClean="0"/>
              <a:t>The individual boxes or “cells” of the table contain the information you wish to display.</a:t>
            </a:r>
            <a:r>
              <a:rPr lang="en-US" sz="2800" dirty="0" smtClean="0"/>
              <a:t> </a:t>
            </a:r>
          </a:p>
        </p:txBody>
      </p:sp>
      <p:sp>
        <p:nvSpPr>
          <p:cNvPr id="36869" name="Text Box 4"/>
          <p:cNvSpPr txBox="1">
            <a:spLocks noChangeArrowheads="1"/>
          </p:cNvSpPr>
          <p:nvPr/>
        </p:nvSpPr>
        <p:spPr bwMode="auto">
          <a:xfrm>
            <a:off x="1143000" y="4953000"/>
            <a:ext cx="7391400" cy="369332"/>
          </a:xfrm>
          <a:prstGeom prst="rect">
            <a:avLst/>
          </a:prstGeom>
          <a:noFill/>
          <a:ln w="9525">
            <a:noFill/>
            <a:miter lim="800000"/>
            <a:headEnd/>
            <a:tailEnd/>
          </a:ln>
        </p:spPr>
        <p:txBody>
          <a:bodyPr>
            <a:spAutoFit/>
          </a:bodyPr>
          <a:lstStyle/>
          <a:p>
            <a:pPr>
              <a:spcBef>
                <a:spcPct val="50000"/>
              </a:spcBef>
            </a:pPr>
            <a:endParaRPr lang="en-US"/>
          </a:p>
        </p:txBody>
      </p:sp>
      <p:pic>
        <p:nvPicPr>
          <p:cNvPr id="36870" name="Picture 14" descr="MCj02307850000[1]"/>
          <p:cNvPicPr>
            <a:picLocks noChangeAspect="1" noChangeArrowheads="1"/>
          </p:cNvPicPr>
          <p:nvPr/>
        </p:nvPicPr>
        <p:blipFill>
          <a:blip r:embed="rId2" cstate="print"/>
          <a:srcRect/>
          <a:stretch>
            <a:fillRect/>
          </a:stretch>
        </p:blipFill>
        <p:spPr bwMode="auto">
          <a:xfrm>
            <a:off x="6934200" y="762000"/>
            <a:ext cx="2209800" cy="2515195"/>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245225"/>
            <a:ext cx="2133600" cy="476250"/>
          </a:xfrm>
        </p:spPr>
        <p:txBody>
          <a:bodyPr/>
          <a:lstStyle/>
          <a:p>
            <a:r>
              <a:rPr lang="en-US" dirty="0" smtClean="0"/>
              <a:t>14</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71958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28600" y="228600"/>
            <a:ext cx="7239000" cy="833438"/>
          </a:xfrm>
        </p:spPr>
        <p:txBody>
          <a:bodyPr/>
          <a:lstStyle/>
          <a:p>
            <a:pPr eaLnBrk="1" hangingPunct="1"/>
            <a:r>
              <a:rPr lang="en-US" sz="3400" b="1" dirty="0" smtClean="0">
                <a:solidFill>
                  <a:schemeClr val="tx1"/>
                </a:solidFill>
              </a:rPr>
              <a:t>Thinking About Tables and Figures</a:t>
            </a:r>
          </a:p>
        </p:txBody>
      </p:sp>
      <p:sp>
        <p:nvSpPr>
          <p:cNvPr id="465923" name="Rectangle 3"/>
          <p:cNvSpPr>
            <a:spLocks noGrp="1" noChangeArrowheads="1"/>
          </p:cNvSpPr>
          <p:nvPr>
            <p:ph type="body" idx="1"/>
          </p:nvPr>
        </p:nvSpPr>
        <p:spPr>
          <a:xfrm>
            <a:off x="457200" y="1600200"/>
            <a:ext cx="8229600" cy="4405313"/>
          </a:xfrm>
        </p:spPr>
        <p:txBody>
          <a:bodyPr>
            <a:normAutofit lnSpcReduction="10000"/>
          </a:bodyPr>
          <a:lstStyle/>
          <a:p>
            <a:pPr marL="401638" lvl="2" indent="-290513" eaLnBrk="1" hangingPunct="1">
              <a:lnSpc>
                <a:spcPct val="80000"/>
              </a:lnSpc>
              <a:buClr>
                <a:srgbClr val="3333CC"/>
              </a:buClr>
              <a:buFont typeface="Arial" pitchFamily="34" charset="0"/>
              <a:buChar char="•"/>
              <a:defRPr/>
            </a:pPr>
            <a:r>
              <a:rPr lang="en-US" sz="2400" dirty="0" smtClean="0"/>
              <a:t>Tables must have a table number and title                                  (be consistent).  Where possible, use the title to describe what is really in the table. </a:t>
            </a:r>
            <a:endParaRPr lang="en-US" sz="2400" dirty="0" smtClean="0">
              <a:sym typeface="Wingdings" pitchFamily="2" charset="2"/>
            </a:endParaRPr>
          </a:p>
          <a:p>
            <a:pPr marL="1028700" lvl="3" indent="-457200" eaLnBrk="1" hangingPunct="1">
              <a:lnSpc>
                <a:spcPct val="80000"/>
              </a:lnSpc>
              <a:spcBef>
                <a:spcPct val="55000"/>
              </a:spcBef>
              <a:buClr>
                <a:srgbClr val="3333CC"/>
              </a:buClr>
              <a:buFont typeface="Wingdings" pitchFamily="2" charset="2"/>
              <a:buChar char="ü"/>
              <a:defRPr/>
            </a:pPr>
            <a:r>
              <a:rPr lang="en-US" sz="2400" i="1" dirty="0" smtClean="0"/>
              <a:t>Table 1: Percent of Respondents Agreeing with Each Item in the Customer Satisfaction Scale. </a:t>
            </a:r>
          </a:p>
          <a:p>
            <a:pPr marL="450850" lvl="2" indent="-339725" eaLnBrk="1" hangingPunct="1">
              <a:lnSpc>
                <a:spcPct val="80000"/>
              </a:lnSpc>
              <a:spcBef>
                <a:spcPct val="55000"/>
              </a:spcBef>
              <a:buClr>
                <a:srgbClr val="3333CC"/>
              </a:buClr>
              <a:buFont typeface="Arial" pitchFamily="34" charset="0"/>
              <a:buChar char="•"/>
              <a:defRPr/>
            </a:pPr>
            <a:r>
              <a:rPr lang="en-US" sz="2400" dirty="0" smtClean="0"/>
              <a:t>All rows and columns must have headings. </a:t>
            </a:r>
          </a:p>
          <a:p>
            <a:pPr marL="401638" lvl="2" indent="-290513" eaLnBrk="1" hangingPunct="1">
              <a:lnSpc>
                <a:spcPct val="80000"/>
              </a:lnSpc>
              <a:spcBef>
                <a:spcPts val="2400"/>
              </a:spcBef>
              <a:buClr>
                <a:srgbClr val="3333CC"/>
              </a:buClr>
              <a:buFont typeface="Arial" pitchFamily="34" charset="0"/>
              <a:buChar char="•"/>
              <a:defRPr/>
            </a:pPr>
            <a:r>
              <a:rPr lang="en-US" sz="2400" dirty="0" smtClean="0"/>
              <a:t>It should be clear what data are displayed (</a:t>
            </a:r>
            <a:r>
              <a:rPr lang="en-US" sz="2400" dirty="0" err="1" smtClean="0"/>
              <a:t>n’s</a:t>
            </a:r>
            <a:r>
              <a:rPr lang="en-US" sz="2400" dirty="0" smtClean="0"/>
              <a:t>, %s) </a:t>
            </a:r>
          </a:p>
          <a:p>
            <a:pPr marL="401638" lvl="2" indent="-290513" eaLnBrk="1" hangingPunct="1">
              <a:lnSpc>
                <a:spcPct val="80000"/>
              </a:lnSpc>
              <a:spcBef>
                <a:spcPts val="2400"/>
              </a:spcBef>
              <a:buClr>
                <a:srgbClr val="3333CC"/>
              </a:buClr>
              <a:buFont typeface="Arial" pitchFamily="34" charset="0"/>
              <a:buChar char="•"/>
              <a:defRPr/>
            </a:pPr>
            <a:r>
              <a:rPr lang="en-US" sz="2400" dirty="0" smtClean="0"/>
              <a:t>You don’t have to show everything, but a reader should be able to independently calculate what you are displaying.  Clarify with footnotes if needed.</a:t>
            </a:r>
          </a:p>
          <a:p>
            <a:pPr marL="401638" lvl="2" indent="-290513" eaLnBrk="1" hangingPunct="1">
              <a:lnSpc>
                <a:spcPct val="80000"/>
              </a:lnSpc>
              <a:spcBef>
                <a:spcPts val="2400"/>
              </a:spcBef>
              <a:buClr>
                <a:srgbClr val="3333CC"/>
              </a:buClr>
              <a:buFont typeface="Arial" pitchFamily="34" charset="0"/>
              <a:buChar char="•"/>
              <a:defRPr/>
            </a:pPr>
            <a:r>
              <a:rPr lang="en-US" sz="2400" dirty="0" smtClean="0"/>
              <a:t>Use lines and shading to further emphasize data.</a:t>
            </a:r>
          </a:p>
        </p:txBody>
      </p:sp>
      <p:sp>
        <p:nvSpPr>
          <p:cNvPr id="37893" name="Text Box 4"/>
          <p:cNvSpPr txBox="1">
            <a:spLocks noChangeArrowheads="1"/>
          </p:cNvSpPr>
          <p:nvPr/>
        </p:nvSpPr>
        <p:spPr bwMode="auto">
          <a:xfrm>
            <a:off x="1143000" y="4953000"/>
            <a:ext cx="7391400" cy="369332"/>
          </a:xfrm>
          <a:prstGeom prst="rect">
            <a:avLst/>
          </a:prstGeom>
          <a:noFill/>
          <a:ln w="9525">
            <a:noFill/>
            <a:miter lim="800000"/>
            <a:headEnd/>
            <a:tailEnd/>
          </a:ln>
        </p:spPr>
        <p:txBody>
          <a:bodyPr>
            <a:spAutoFit/>
          </a:bodyPr>
          <a:lstStyle/>
          <a:p>
            <a:pPr>
              <a:spcBef>
                <a:spcPct val="50000"/>
              </a:spcBef>
            </a:pPr>
            <a:endParaRPr lang="en-US"/>
          </a:p>
        </p:txBody>
      </p:sp>
      <p:pic>
        <p:nvPicPr>
          <p:cNvPr id="37894" name="Picture 5" descr="MCj02307850000[1]"/>
          <p:cNvPicPr>
            <a:picLocks noChangeAspect="1" noChangeArrowheads="1"/>
          </p:cNvPicPr>
          <p:nvPr/>
        </p:nvPicPr>
        <p:blipFill>
          <a:blip r:embed="rId2" cstate="print"/>
          <a:srcRect/>
          <a:stretch>
            <a:fillRect/>
          </a:stretch>
        </p:blipFill>
        <p:spPr bwMode="auto">
          <a:xfrm>
            <a:off x="7010400" y="228600"/>
            <a:ext cx="2133600" cy="1675805"/>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245225"/>
            <a:ext cx="2133600" cy="476250"/>
          </a:xfrm>
        </p:spPr>
        <p:txBody>
          <a:bodyPr/>
          <a:lstStyle/>
          <a:p>
            <a:r>
              <a:rPr lang="en-US" dirty="0" smtClean="0"/>
              <a:t>15</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7480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9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59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59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59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5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676400" y="214312"/>
            <a:ext cx="7315200" cy="700088"/>
          </a:xfrm>
        </p:spPr>
        <p:txBody>
          <a:bodyPr/>
          <a:lstStyle/>
          <a:p>
            <a:pPr eaLnBrk="1" hangingPunct="1"/>
            <a:r>
              <a:rPr lang="en-US" sz="3400" b="1" dirty="0" smtClean="0">
                <a:solidFill>
                  <a:schemeClr val="tx1"/>
                </a:solidFill>
              </a:rPr>
              <a:t>Thinking About Tables and Figures</a:t>
            </a:r>
          </a:p>
        </p:txBody>
      </p:sp>
      <p:sp>
        <p:nvSpPr>
          <p:cNvPr id="466947" name="Rectangle 3"/>
          <p:cNvSpPr>
            <a:spLocks noGrp="1" noChangeArrowheads="1"/>
          </p:cNvSpPr>
          <p:nvPr>
            <p:ph type="body" idx="1"/>
          </p:nvPr>
        </p:nvSpPr>
        <p:spPr>
          <a:xfrm>
            <a:off x="533400" y="1857375"/>
            <a:ext cx="8305800" cy="4496098"/>
          </a:xfrm>
        </p:spPr>
        <p:txBody>
          <a:bodyPr>
            <a:normAutofit lnSpcReduction="10000"/>
          </a:bodyPr>
          <a:lstStyle/>
          <a:p>
            <a:pPr marL="228600" lvl="2" indent="-173038" eaLnBrk="1" hangingPunct="1">
              <a:lnSpc>
                <a:spcPct val="80000"/>
              </a:lnSpc>
              <a:buClr>
                <a:srgbClr val="3333CC"/>
              </a:buClr>
              <a:buFont typeface="Arial" pitchFamily="34" charset="0"/>
              <a:buChar char="•"/>
              <a:defRPr/>
            </a:pPr>
            <a:r>
              <a:rPr lang="en-US" sz="2400" dirty="0" smtClean="0"/>
              <a:t>Figures, which include graphs/charts and pictures or any other visual display also must have a figure  number and title (be consistent).  Like tables, use the title to describe what is really in the figure. </a:t>
            </a:r>
            <a:endParaRPr lang="en-US" sz="2400" dirty="0" smtClean="0">
              <a:sym typeface="Wingdings" pitchFamily="2" charset="2"/>
            </a:endParaRPr>
          </a:p>
          <a:p>
            <a:pPr marL="1028700" lvl="3" indent="-457200" eaLnBrk="1" hangingPunct="1">
              <a:lnSpc>
                <a:spcPct val="80000"/>
              </a:lnSpc>
              <a:spcBef>
                <a:spcPct val="55000"/>
              </a:spcBef>
              <a:buClr>
                <a:srgbClr val="3333CC"/>
              </a:buClr>
              <a:buFont typeface="Wingdings" pitchFamily="2" charset="2"/>
              <a:buChar char="ü"/>
              <a:defRPr/>
            </a:pPr>
            <a:r>
              <a:rPr lang="en-US" sz="2400" i="1" dirty="0" smtClean="0"/>
              <a:t>Figure 1.3 Exit Status of 2006 Domestic Violence Program Participants.  </a:t>
            </a:r>
          </a:p>
          <a:p>
            <a:pPr marL="228600" lvl="2" indent="-173038" eaLnBrk="1" hangingPunct="1">
              <a:lnSpc>
                <a:spcPct val="80000"/>
              </a:lnSpc>
              <a:spcBef>
                <a:spcPct val="55000"/>
              </a:spcBef>
              <a:buClr>
                <a:srgbClr val="3333CC"/>
              </a:buClr>
              <a:buFont typeface="Arial" pitchFamily="34" charset="0"/>
              <a:buChar char="•"/>
              <a:defRPr/>
            </a:pPr>
            <a:r>
              <a:rPr lang="en-US" sz="2400" dirty="0" smtClean="0"/>
              <a:t>For bar and line graphs, both the X </a:t>
            </a:r>
            <a:r>
              <a:rPr lang="en-US" sz="2400" dirty="0" smtClean="0">
                <a:sym typeface="Wingdings" pitchFamily="2" charset="2"/>
              </a:rPr>
              <a:t> and Y  axes must be clearly labeled. </a:t>
            </a:r>
          </a:p>
          <a:p>
            <a:pPr marL="228600" lvl="2" indent="-173038" eaLnBrk="1" hangingPunct="1">
              <a:lnSpc>
                <a:spcPct val="80000"/>
              </a:lnSpc>
              <a:spcBef>
                <a:spcPct val="55000"/>
              </a:spcBef>
              <a:buClr>
                <a:srgbClr val="3333CC"/>
              </a:buClr>
              <a:buFont typeface="Arial" pitchFamily="34" charset="0"/>
              <a:buChar char="•"/>
              <a:defRPr/>
            </a:pPr>
            <a:r>
              <a:rPr lang="en-US" sz="2400" dirty="0" smtClean="0">
                <a:sym typeface="Wingdings" pitchFamily="2" charset="2"/>
              </a:rPr>
              <a:t>The legend, clarifies what is shown on the graph.  You can also add individual data labels if needed.</a:t>
            </a:r>
          </a:p>
          <a:p>
            <a:pPr marL="228600" lvl="2" indent="-173038" eaLnBrk="1" hangingPunct="1">
              <a:lnSpc>
                <a:spcPct val="80000"/>
              </a:lnSpc>
              <a:spcBef>
                <a:spcPct val="55000"/>
              </a:spcBef>
              <a:buClr>
                <a:srgbClr val="3333CC"/>
              </a:buClr>
              <a:buFont typeface="Arial" pitchFamily="34" charset="0"/>
              <a:buChar char="•"/>
              <a:defRPr/>
            </a:pPr>
            <a:r>
              <a:rPr lang="en-US" sz="2400" dirty="0" smtClean="0">
                <a:sym typeface="Wingdings" pitchFamily="2" charset="2"/>
              </a:rPr>
              <a:t>For any bar or line graph with multiple data groups, be sure to use contrasting colors – that are printable in black and white.</a:t>
            </a:r>
          </a:p>
        </p:txBody>
      </p:sp>
      <p:sp>
        <p:nvSpPr>
          <p:cNvPr id="38917" name="Text Box 4"/>
          <p:cNvSpPr txBox="1">
            <a:spLocks noChangeArrowheads="1"/>
          </p:cNvSpPr>
          <p:nvPr/>
        </p:nvSpPr>
        <p:spPr bwMode="auto">
          <a:xfrm>
            <a:off x="1143000" y="4953000"/>
            <a:ext cx="7391400" cy="369332"/>
          </a:xfrm>
          <a:prstGeom prst="rect">
            <a:avLst/>
          </a:prstGeom>
          <a:noFill/>
          <a:ln w="9525">
            <a:noFill/>
            <a:miter lim="800000"/>
            <a:headEnd/>
            <a:tailEnd/>
          </a:ln>
        </p:spPr>
        <p:txBody>
          <a:bodyPr>
            <a:spAutoFit/>
          </a:bodyPr>
          <a:lstStyle/>
          <a:p>
            <a:pPr>
              <a:spcBef>
                <a:spcPct val="50000"/>
              </a:spcBef>
            </a:pPr>
            <a:endParaRPr lang="en-US"/>
          </a:p>
        </p:txBody>
      </p:sp>
      <p:pic>
        <p:nvPicPr>
          <p:cNvPr id="38918" name="Picture 6" descr="MCj04315840000[1]"/>
          <p:cNvPicPr>
            <a:picLocks noChangeAspect="1" noChangeArrowheads="1"/>
          </p:cNvPicPr>
          <p:nvPr/>
        </p:nvPicPr>
        <p:blipFill>
          <a:blip r:embed="rId2" cstate="print"/>
          <a:srcRect/>
          <a:stretch>
            <a:fillRect/>
          </a:stretch>
        </p:blipFill>
        <p:spPr bwMode="auto">
          <a:xfrm>
            <a:off x="228600" y="0"/>
            <a:ext cx="1828800" cy="1829098"/>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245225"/>
            <a:ext cx="2133600" cy="476250"/>
          </a:xfrm>
        </p:spPr>
        <p:txBody>
          <a:bodyPr/>
          <a:lstStyle/>
          <a:p>
            <a:r>
              <a:rPr lang="en-US" dirty="0" smtClean="0"/>
              <a:t>16</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0185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9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69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69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6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8229600" cy="528340"/>
          </a:xfrm>
        </p:spPr>
        <p:txBody>
          <a:bodyPr>
            <a:noAutofit/>
          </a:bodyPr>
          <a:lstStyle/>
          <a:p>
            <a:pPr eaLnBrk="1" hangingPunct="1">
              <a:defRPr/>
            </a:pPr>
            <a:r>
              <a:rPr lang="en-US" sz="3400" b="1" dirty="0" smtClean="0">
                <a:solidFill>
                  <a:schemeClr val="tx1"/>
                </a:solidFill>
              </a:rPr>
              <a:t>Rules for Pie Charts</a:t>
            </a:r>
          </a:p>
        </p:txBody>
      </p:sp>
      <p:sp>
        <p:nvSpPr>
          <p:cNvPr id="14339" name="Rectangle 3"/>
          <p:cNvSpPr>
            <a:spLocks noGrp="1" noChangeArrowheads="1"/>
          </p:cNvSpPr>
          <p:nvPr>
            <p:ph type="body" idx="1"/>
          </p:nvPr>
        </p:nvSpPr>
        <p:spPr>
          <a:xfrm>
            <a:off x="990600" y="1714500"/>
            <a:ext cx="7467600" cy="3924300"/>
          </a:xfrm>
        </p:spPr>
        <p:txBody>
          <a:bodyPr>
            <a:normAutofit/>
          </a:bodyPr>
          <a:lstStyle/>
          <a:p>
            <a:pPr>
              <a:buSzPct val="100000"/>
              <a:buFont typeface="Arial" pitchFamily="34" charset="0"/>
              <a:buChar char="•"/>
              <a:defRPr/>
            </a:pPr>
            <a:r>
              <a:rPr lang="en-US" sz="2800" dirty="0" smtClean="0"/>
              <a:t>Avoid using pie charts</a:t>
            </a:r>
          </a:p>
          <a:p>
            <a:pPr>
              <a:spcBef>
                <a:spcPts val="2400"/>
              </a:spcBef>
              <a:buSzPct val="100000"/>
              <a:buFont typeface="Arial" pitchFamily="34" charset="0"/>
              <a:buChar char="•"/>
              <a:defRPr/>
            </a:pPr>
            <a:r>
              <a:rPr lang="en-US" sz="2800" dirty="0" smtClean="0"/>
              <a:t>Use pie charts only for data that add up to some meaningful total</a:t>
            </a:r>
          </a:p>
          <a:p>
            <a:pPr>
              <a:spcBef>
                <a:spcPts val="2400"/>
              </a:spcBef>
              <a:buSzPct val="100000"/>
              <a:buFont typeface="Arial" pitchFamily="34" charset="0"/>
              <a:buChar char="•"/>
              <a:defRPr/>
            </a:pPr>
            <a:r>
              <a:rPr lang="en-US" sz="2800" dirty="0" smtClean="0"/>
              <a:t>Never use three-dimensional pie charts</a:t>
            </a:r>
          </a:p>
          <a:p>
            <a:pPr>
              <a:spcBef>
                <a:spcPts val="2400"/>
              </a:spcBef>
              <a:buSzPct val="100000"/>
              <a:buFont typeface="Arial" pitchFamily="34" charset="0"/>
              <a:buChar char="•"/>
              <a:defRPr/>
            </a:pPr>
            <a:r>
              <a:rPr lang="en-US" sz="2800" dirty="0" smtClean="0"/>
              <a:t>Avoid forcing comparisons across more than one pie chart.</a:t>
            </a:r>
          </a:p>
          <a:p>
            <a:pPr>
              <a:defRPr/>
            </a:pPr>
            <a:endParaRPr lang="en-US" dirty="0" smtClean="0"/>
          </a:p>
        </p:txBody>
      </p:sp>
      <p:sp>
        <p:nvSpPr>
          <p:cNvPr id="6" name="Slide Number Placeholder 3"/>
          <p:cNvSpPr>
            <a:spLocks noGrp="1"/>
          </p:cNvSpPr>
          <p:nvPr>
            <p:ph type="sldNum" sz="quarter" idx="12"/>
          </p:nvPr>
        </p:nvSpPr>
        <p:spPr>
          <a:xfrm>
            <a:off x="6553200" y="6245225"/>
            <a:ext cx="2133600" cy="476250"/>
          </a:xfrm>
        </p:spPr>
        <p:txBody>
          <a:bodyPr/>
          <a:lstStyle/>
          <a:p>
            <a:r>
              <a:rPr lang="en-US" dirty="0" smtClean="0"/>
              <a:t>17</a:t>
            </a:r>
            <a:endParaRPr lang="en-US" dirty="0"/>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90804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8" y="216826"/>
            <a:ext cx="7947212" cy="1428487"/>
          </a:xfrm>
          <a:solidFill>
            <a:srgbClr val="FFFF00"/>
          </a:solidFill>
        </p:spPr>
        <p:txBody>
          <a:bodyPr>
            <a:normAutofit fontScale="90000"/>
          </a:bodyPr>
          <a:lstStyle/>
          <a:p>
            <a:r>
              <a:rPr lang="en-US" sz="3800" dirty="0" smtClean="0">
                <a:solidFill>
                  <a:schemeClr val="tx1"/>
                </a:solidFill>
              </a:rPr>
              <a:t/>
            </a:r>
            <a:br>
              <a:rPr lang="en-US" sz="3800" dirty="0" smtClean="0">
                <a:solidFill>
                  <a:schemeClr val="tx1"/>
                </a:solidFill>
              </a:rPr>
            </a:br>
            <a:r>
              <a:rPr lang="en-US" sz="3800" dirty="0" smtClean="0">
                <a:solidFill>
                  <a:schemeClr val="tx1"/>
                </a:solidFill>
              </a:rPr>
              <a:t>Evaluation Support 2.0</a:t>
            </a:r>
            <a:r>
              <a:rPr lang="en-US" sz="4000" dirty="0" smtClean="0">
                <a:solidFill>
                  <a:schemeClr val="tx1"/>
                </a:solidFill>
              </a:rPr>
              <a:t/>
            </a:r>
            <a:br>
              <a:rPr lang="en-US" sz="4000" dirty="0" smtClean="0">
                <a:solidFill>
                  <a:schemeClr val="tx1"/>
                </a:solidFill>
              </a:rPr>
            </a:br>
            <a:r>
              <a:rPr lang="en-US" sz="2200" dirty="0" smtClean="0">
                <a:solidFill>
                  <a:schemeClr val="tx1"/>
                </a:solidFill>
              </a:rPr>
              <a:t>Sponsored by the </a:t>
            </a:r>
            <a:r>
              <a:rPr lang="en-US" sz="2200" i="1" dirty="0" smtClean="0">
                <a:solidFill>
                  <a:schemeClr val="tx1"/>
                </a:solidFill>
              </a:rPr>
              <a:t>Bruner Foundation www.evaluativethinking.org</a:t>
            </a:r>
            <a:br>
              <a:rPr lang="en-US" sz="2200" i="1" dirty="0" smtClean="0">
                <a:solidFill>
                  <a:schemeClr val="tx1"/>
                </a:solidFill>
              </a:rPr>
            </a:br>
            <a:r>
              <a:rPr lang="en-US" sz="2200" i="1" dirty="0" smtClean="0">
                <a:solidFill>
                  <a:schemeClr val="tx1"/>
                </a:solidFill>
              </a:rPr>
              <a:t>and Evaluation Services www.evaluationservices.co</a:t>
            </a:r>
            <a:r>
              <a:rPr lang="en-US" sz="4000" i="1" dirty="0" smtClean="0">
                <a:solidFill>
                  <a:schemeClr val="tx1"/>
                </a:solidFill>
              </a:rPr>
              <a:t/>
            </a:r>
            <a:br>
              <a:rPr lang="en-US" sz="4000" i="1" dirty="0" smtClean="0">
                <a:solidFill>
                  <a:schemeClr val="tx1"/>
                </a:solidFill>
              </a:rPr>
            </a:br>
            <a:endParaRPr lang="en-US" sz="4000" i="1" dirty="0">
              <a:solidFill>
                <a:schemeClr val="tx1"/>
              </a:solidFill>
            </a:endParaRPr>
          </a:p>
        </p:txBody>
      </p:sp>
      <p:sp>
        <p:nvSpPr>
          <p:cNvPr id="5" name="Content Placeholder 4"/>
          <p:cNvSpPr>
            <a:spLocks noGrp="1"/>
          </p:cNvSpPr>
          <p:nvPr>
            <p:ph sz="quarter" idx="2"/>
          </p:nvPr>
        </p:nvSpPr>
        <p:spPr>
          <a:xfrm>
            <a:off x="762000" y="1645313"/>
            <a:ext cx="8077200" cy="4383087"/>
          </a:xfrm>
        </p:spPr>
        <p:txBody>
          <a:bodyPr>
            <a:normAutofit fontScale="92500"/>
          </a:bodyPr>
          <a:lstStyle/>
          <a:p>
            <a:pPr marL="228600" indent="-228600">
              <a:buNone/>
            </a:pPr>
            <a:r>
              <a:rPr lang="en-US" sz="2800" dirty="0" smtClean="0"/>
              <a:t>  </a:t>
            </a:r>
            <a:r>
              <a:rPr lang="en-US" sz="2800" b="1" dirty="0" smtClean="0"/>
              <a:t>Free evaluation training and technical assistance focused on development of evaluative capacity including data analysis and reporting.</a:t>
            </a:r>
          </a:p>
          <a:p>
            <a:pPr marL="577850" indent="-174625">
              <a:spcBef>
                <a:spcPts val="1800"/>
              </a:spcBef>
              <a:buFont typeface="Wingdings" panose="05000000000000000000" pitchFamily="2" charset="2"/>
              <a:buChar char="Ø"/>
            </a:pPr>
            <a:r>
              <a:rPr lang="en-US" b="1" dirty="0" smtClean="0"/>
              <a:t> Four (4), on-site, hands-on training sessions.</a:t>
            </a:r>
          </a:p>
          <a:p>
            <a:pPr marL="577850" indent="-174625">
              <a:spcBef>
                <a:spcPts val="1800"/>
              </a:spcBef>
              <a:buFont typeface="Wingdings" panose="05000000000000000000" pitchFamily="2" charset="2"/>
              <a:buChar char="Ø"/>
            </a:pPr>
            <a:r>
              <a:rPr lang="en-US" b="1" dirty="0" smtClean="0"/>
              <a:t> Introduction to and use of free/low-cost tools to facilitate data entry, management and analysis.  </a:t>
            </a:r>
          </a:p>
          <a:p>
            <a:pPr marL="577850" indent="-174625">
              <a:spcBef>
                <a:spcPts val="1800"/>
              </a:spcBef>
              <a:buFont typeface="Wingdings" panose="05000000000000000000" pitchFamily="2" charset="2"/>
              <a:buChar char="Ø"/>
            </a:pPr>
            <a:r>
              <a:rPr lang="en-US" b="1" dirty="0" smtClean="0"/>
              <a:t> Guided evaluation project required.</a:t>
            </a:r>
          </a:p>
          <a:p>
            <a:pPr marL="739775" indent="-336550">
              <a:spcBef>
                <a:spcPts val="1800"/>
              </a:spcBef>
              <a:buFont typeface="Wingdings" panose="05000000000000000000" pitchFamily="2" charset="2"/>
              <a:buChar char="Ø"/>
            </a:pPr>
            <a:r>
              <a:rPr lang="en-US" b="1" dirty="0" smtClean="0"/>
              <a:t>Virtual conference with funder, other organization participants.</a:t>
            </a:r>
          </a:p>
          <a:p>
            <a:pPr>
              <a:buFont typeface="Wingdings" panose="05000000000000000000" pitchFamily="2" charset="2"/>
              <a:buChar char="Ø"/>
            </a:pPr>
            <a:endParaRPr lang="en-US" sz="2800" b="1" dirty="0"/>
          </a:p>
          <a:p>
            <a:pPr marL="228600" indent="-228600">
              <a:buNone/>
            </a:pPr>
            <a:endParaRPr lang="en-US" sz="2800" b="1" dirty="0" smtClean="0"/>
          </a:p>
          <a:p>
            <a:pPr marL="228600" indent="-228600">
              <a:buNone/>
            </a:pPr>
            <a:endParaRPr lang="en-US" sz="2800" b="1" dirty="0" smtClean="0"/>
          </a:p>
          <a:p>
            <a:pPr>
              <a:buNone/>
            </a:pPr>
            <a:endParaRPr lang="en-US" sz="2800" b="1"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11"/>
          </p:nvPr>
        </p:nvSpPr>
        <p:spPr>
          <a:xfrm>
            <a:off x="3200400" y="6257290"/>
            <a:ext cx="2590800" cy="518160"/>
          </a:xfr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976256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838200" y="228600"/>
            <a:ext cx="6324600" cy="1372195"/>
          </a:xfrm>
        </p:spPr>
        <p:txBody>
          <a:bodyPr>
            <a:normAutofit/>
          </a:bodyPr>
          <a:lstStyle/>
          <a:p>
            <a:pPr eaLnBrk="1" hangingPunct="1">
              <a:defRPr/>
            </a:pPr>
            <a:r>
              <a:rPr lang="en-US" sz="3400" b="1" dirty="0" smtClean="0">
                <a:solidFill>
                  <a:schemeClr val="tx1"/>
                </a:solidFill>
              </a:rPr>
              <a:t>Pie Charts Show Composition of a Whole Group</a:t>
            </a:r>
          </a:p>
        </p:txBody>
      </p:sp>
      <p:sp>
        <p:nvSpPr>
          <p:cNvPr id="1029" name="Rectangle 3"/>
          <p:cNvSpPr>
            <a:spLocks noGrp="1" noChangeArrowheads="1"/>
          </p:cNvSpPr>
          <p:nvPr>
            <p:ph type="body" idx="1"/>
          </p:nvPr>
        </p:nvSpPr>
        <p:spPr>
          <a:xfrm>
            <a:off x="990600" y="1829099"/>
            <a:ext cx="7620000" cy="4496097"/>
          </a:xfrm>
        </p:spPr>
        <p:txBody>
          <a:bodyPr/>
          <a:lstStyle/>
          <a:p>
            <a:pPr marL="228600" lvl="2" indent="0" eaLnBrk="1" hangingPunct="1">
              <a:lnSpc>
                <a:spcPct val="80000"/>
              </a:lnSpc>
              <a:buClr>
                <a:srgbClr val="3333CC"/>
              </a:buClr>
              <a:buFont typeface="Wingdings" pitchFamily="2" charset="2"/>
              <a:buNone/>
            </a:pPr>
            <a:endParaRPr lang="en-US" sz="2000" b="1" smtClean="0">
              <a:sym typeface="Wingdings" pitchFamily="2" charset="2"/>
            </a:endParaRPr>
          </a:p>
          <a:p>
            <a:pPr marL="228600" lvl="2" indent="0" eaLnBrk="1" hangingPunct="1">
              <a:lnSpc>
                <a:spcPct val="80000"/>
              </a:lnSpc>
              <a:buClr>
                <a:srgbClr val="3333CC"/>
              </a:buClr>
              <a:buFont typeface="Wingdings" pitchFamily="2" charset="2"/>
              <a:buNone/>
            </a:pPr>
            <a:endParaRPr lang="en-US" sz="2000" b="1" smtClean="0">
              <a:sym typeface="Wingdings" pitchFamily="2" charset="2"/>
            </a:endParaRPr>
          </a:p>
        </p:txBody>
      </p:sp>
      <p:sp>
        <p:nvSpPr>
          <p:cNvPr id="1030" name="Text Box 4"/>
          <p:cNvSpPr txBox="1">
            <a:spLocks noChangeArrowheads="1"/>
          </p:cNvSpPr>
          <p:nvPr/>
        </p:nvSpPr>
        <p:spPr bwMode="auto">
          <a:xfrm>
            <a:off x="1143000" y="4953001"/>
            <a:ext cx="7391400" cy="369332"/>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026" name="Chart 7"/>
          <p:cNvGraphicFramePr>
            <a:graphicFrameLocks/>
          </p:cNvGraphicFramePr>
          <p:nvPr/>
        </p:nvGraphicFramePr>
        <p:xfrm>
          <a:off x="838200" y="1857375"/>
          <a:ext cx="7772400" cy="4286250"/>
        </p:xfrm>
        <a:graphic>
          <a:graphicData uri="http://schemas.openxmlformats.org/presentationml/2006/ole">
            <mc:AlternateContent xmlns:mc="http://schemas.openxmlformats.org/markup-compatibility/2006">
              <mc:Choice xmlns:v="urn:schemas-microsoft-com:vml" Requires="v">
                <p:oleObj spid="_x0000_s1033" r:id="rId4" imgW="7773074" imgH="4572396" progId="Excel.Sheet.8">
                  <p:embed/>
                </p:oleObj>
              </mc:Choice>
              <mc:Fallback>
                <p:oleObj r:id="rId4" imgW="7773074" imgH="457239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57375"/>
                        <a:ext cx="7772400"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3"/>
          <p:cNvSpPr>
            <a:spLocks noGrp="1"/>
          </p:cNvSpPr>
          <p:nvPr>
            <p:ph type="sldNum" sz="quarter" idx="12"/>
          </p:nvPr>
        </p:nvSpPr>
        <p:spPr>
          <a:xfrm>
            <a:off x="6553200" y="6245225"/>
            <a:ext cx="2133600" cy="476250"/>
          </a:xfrm>
        </p:spPr>
        <p:txBody>
          <a:bodyPr/>
          <a:lstStyle/>
          <a:p>
            <a:r>
              <a:rPr lang="en-US" dirty="0" smtClean="0"/>
              <a:t>18</a:t>
            </a:r>
            <a:endParaRPr lang="en-US" dirty="0"/>
          </a:p>
        </p:txBody>
      </p:sp>
      <p:sp>
        <p:nvSpPr>
          <p:cNvPr id="11" name="TextBox 10"/>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2"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401770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81000"/>
            <a:ext cx="8229600" cy="528340"/>
          </a:xfrm>
        </p:spPr>
        <p:txBody>
          <a:bodyPr>
            <a:noAutofit/>
          </a:bodyPr>
          <a:lstStyle/>
          <a:p>
            <a:pPr eaLnBrk="1" hangingPunct="1">
              <a:defRPr/>
            </a:pPr>
            <a:r>
              <a:rPr lang="en-US" sz="3400" b="1" dirty="0" smtClean="0">
                <a:solidFill>
                  <a:schemeClr val="tx1"/>
                </a:solidFill>
              </a:rPr>
              <a:t>Rules for Bar Graphs</a:t>
            </a:r>
          </a:p>
        </p:txBody>
      </p:sp>
      <p:sp>
        <p:nvSpPr>
          <p:cNvPr id="14339" name="Rectangle 3"/>
          <p:cNvSpPr>
            <a:spLocks noGrp="1" noChangeArrowheads="1"/>
          </p:cNvSpPr>
          <p:nvPr>
            <p:ph type="body" idx="1"/>
          </p:nvPr>
        </p:nvSpPr>
        <p:spPr>
          <a:xfrm>
            <a:off x="1143000" y="936234"/>
            <a:ext cx="7772400" cy="5072063"/>
          </a:xfrm>
        </p:spPr>
        <p:txBody>
          <a:bodyPr>
            <a:normAutofit fontScale="92500"/>
          </a:bodyPr>
          <a:lstStyle/>
          <a:p>
            <a:pPr>
              <a:buSzPct val="100000"/>
              <a:buFont typeface="Arial" pitchFamily="34" charset="0"/>
              <a:buChar char="•"/>
              <a:defRPr/>
            </a:pPr>
            <a:r>
              <a:rPr lang="en-US" sz="2800" dirty="0" smtClean="0">
                <a:cs typeface="Arial" pitchFamily="34" charset="0"/>
              </a:rPr>
              <a:t>Minimize the ink.  Do not use 3-D effects.</a:t>
            </a:r>
          </a:p>
          <a:p>
            <a:pPr>
              <a:spcBef>
                <a:spcPts val="1800"/>
              </a:spcBef>
              <a:buSzPct val="100000"/>
              <a:buFont typeface="Arial" pitchFamily="34" charset="0"/>
              <a:buChar char="•"/>
              <a:defRPr/>
            </a:pPr>
            <a:r>
              <a:rPr lang="en-US" sz="2800" dirty="0" smtClean="0">
                <a:cs typeface="Arial" pitchFamily="34" charset="0"/>
              </a:rPr>
              <a:t>Sort the data on the most significant variable.</a:t>
            </a:r>
          </a:p>
          <a:p>
            <a:pPr>
              <a:spcBef>
                <a:spcPts val="1800"/>
              </a:spcBef>
              <a:buSzPct val="100000"/>
              <a:buFont typeface="Arial" pitchFamily="34" charset="0"/>
              <a:buChar char="•"/>
              <a:defRPr/>
            </a:pPr>
            <a:r>
              <a:rPr lang="en-US" sz="2800" dirty="0" smtClean="0">
                <a:cs typeface="Arial" pitchFamily="34" charset="0"/>
              </a:rPr>
              <a:t>Use rotated bar charts (i.e., horizontal) if there are more than 8 – 10 categories</a:t>
            </a:r>
          </a:p>
          <a:p>
            <a:pPr>
              <a:spcBef>
                <a:spcPts val="1800"/>
              </a:spcBef>
              <a:buSzPct val="100000"/>
              <a:buFont typeface="Arial" pitchFamily="34" charset="0"/>
              <a:buChar char="•"/>
              <a:defRPr/>
            </a:pPr>
            <a:r>
              <a:rPr lang="en-US" sz="2800" dirty="0" smtClean="0">
                <a:cs typeface="Arial" pitchFamily="34" charset="0"/>
              </a:rPr>
              <a:t>Place legends inside or below the plot area</a:t>
            </a:r>
          </a:p>
          <a:p>
            <a:pPr>
              <a:spcBef>
                <a:spcPts val="1800"/>
              </a:spcBef>
              <a:buSzPct val="100000"/>
              <a:buFont typeface="Arial" pitchFamily="34" charset="0"/>
              <a:buChar char="•"/>
              <a:defRPr/>
            </a:pPr>
            <a:r>
              <a:rPr lang="en-US" sz="2800" dirty="0" smtClean="0">
                <a:cs typeface="Arial" pitchFamily="34" charset="0"/>
              </a:rPr>
              <a:t>Keep the gridlines faint.</a:t>
            </a:r>
          </a:p>
          <a:p>
            <a:pPr>
              <a:spcBef>
                <a:spcPts val="1800"/>
              </a:spcBef>
              <a:buSzPct val="100000"/>
              <a:buFont typeface="Arial" pitchFamily="34" charset="0"/>
              <a:buChar char="•"/>
              <a:defRPr/>
            </a:pPr>
            <a:r>
              <a:rPr lang="en-US" sz="2800" dirty="0" smtClean="0">
                <a:cs typeface="Arial" pitchFamily="34" charset="0"/>
              </a:rPr>
              <a:t>With more than one data series beware of scaling distortions.</a:t>
            </a:r>
          </a:p>
          <a:p>
            <a:pPr>
              <a:lnSpc>
                <a:spcPts val="2160"/>
              </a:lnSpc>
              <a:spcBef>
                <a:spcPts val="0"/>
              </a:spcBef>
              <a:buSzPct val="100000"/>
              <a:buFont typeface="Arial" pitchFamily="34" charset="0"/>
              <a:buChar char="•"/>
              <a:defRPr/>
            </a:pPr>
            <a:r>
              <a:rPr lang="en-US" sz="1800" dirty="0" smtClean="0">
                <a:solidFill>
                  <a:srgbClr val="FF0000"/>
                </a:solidFill>
                <a:cs typeface="Arial" pitchFamily="34" charset="0"/>
              </a:rPr>
              <a:t>Bar charts often contain little data, a lot of ink and rarely reveal ideas that cannot be presented more simply in a table</a:t>
            </a:r>
            <a:r>
              <a:rPr lang="en-US" sz="2400" dirty="0" smtClean="0">
                <a:solidFill>
                  <a:srgbClr val="FF0000"/>
                </a:solidFill>
                <a:cs typeface="Arial" pitchFamily="34" charset="0"/>
              </a:rPr>
              <a:t>.</a:t>
            </a:r>
          </a:p>
        </p:txBody>
      </p:sp>
      <p:sp>
        <p:nvSpPr>
          <p:cNvPr id="6"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rebuchet MS" pitchFamily="34"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dirty="0" smtClean="0"/>
              <a:t>19</a:t>
            </a:r>
            <a:endParaRPr lang="en-US" dirty="0"/>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0399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20</a:t>
            </a:r>
            <a:endParaRPr lang="en-US" dirty="0"/>
          </a:p>
        </p:txBody>
      </p:sp>
      <p:graphicFrame>
        <p:nvGraphicFramePr>
          <p:cNvPr id="5" name="Chart 4"/>
          <p:cNvGraphicFramePr/>
          <p:nvPr/>
        </p:nvGraphicFramePr>
        <p:xfrm>
          <a:off x="1143000" y="1857375"/>
          <a:ext cx="6781800" cy="4500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4400" y="857250"/>
            <a:ext cx="7543800" cy="369332"/>
          </a:xfrm>
          <a:prstGeom prst="rect">
            <a:avLst/>
          </a:prstGeom>
          <a:noFill/>
        </p:spPr>
        <p:txBody>
          <a:bodyPr wrap="square" rtlCol="0">
            <a:spAutoFit/>
          </a:bodyPr>
          <a:lstStyle/>
          <a:p>
            <a:r>
              <a:rPr lang="en-US" sz="1800" dirty="0" smtClean="0">
                <a:latin typeface="+mn-lt"/>
              </a:rPr>
              <a:t>Figure 1:  Mean Tuition &amp; Fees,  Per Semester Illinois Public Universities, 2001</a:t>
            </a:r>
            <a:endParaRPr lang="en-US" sz="1800" dirty="0">
              <a:latin typeface="+mn-lt"/>
            </a:endParaRPr>
          </a:p>
        </p:txBody>
      </p:sp>
      <p:sp>
        <p:nvSpPr>
          <p:cNvPr id="7" name="TextBox 6"/>
          <p:cNvSpPr txBox="1"/>
          <p:nvPr/>
        </p:nvSpPr>
        <p:spPr>
          <a:xfrm>
            <a:off x="4191000" y="6357938"/>
            <a:ext cx="1295400" cy="307777"/>
          </a:xfrm>
          <a:prstGeom prst="rect">
            <a:avLst/>
          </a:prstGeom>
          <a:noFill/>
        </p:spPr>
        <p:txBody>
          <a:bodyPr wrap="square" rtlCol="0">
            <a:spAutoFit/>
          </a:bodyPr>
          <a:lstStyle/>
          <a:p>
            <a:r>
              <a:rPr lang="en-US" sz="1400" b="1" dirty="0" smtClean="0">
                <a:latin typeface="+mn-lt"/>
              </a:rPr>
              <a:t>University</a:t>
            </a:r>
            <a:endParaRPr lang="en-US" sz="1400" b="1" dirty="0">
              <a:latin typeface="+mn-lt"/>
            </a:endParaRPr>
          </a:p>
        </p:txBody>
      </p:sp>
      <p:cxnSp>
        <p:nvCxnSpPr>
          <p:cNvPr id="9" name="Straight Arrow Connector 8"/>
          <p:cNvCxnSpPr/>
          <p:nvPr/>
        </p:nvCxnSpPr>
        <p:spPr bwMode="auto">
          <a:xfrm rot="10800000" flipV="1">
            <a:off x="7848600" y="571500"/>
            <a:ext cx="457200" cy="2667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2" name="Straight Arrow Connector 11"/>
          <p:cNvCxnSpPr/>
          <p:nvPr/>
        </p:nvCxnSpPr>
        <p:spPr bwMode="auto">
          <a:xfrm rot="10800000" flipV="1">
            <a:off x="6477000" y="1715989"/>
            <a:ext cx="1524000" cy="355699"/>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Straight Arrow Connector 15"/>
          <p:cNvCxnSpPr/>
          <p:nvPr/>
        </p:nvCxnSpPr>
        <p:spPr bwMode="auto">
          <a:xfrm rot="10800000" flipV="1">
            <a:off x="7391400" y="2357437"/>
            <a:ext cx="533400" cy="21431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0" name="Straight Arrow Connector 19"/>
          <p:cNvCxnSpPr/>
          <p:nvPr/>
        </p:nvCxnSpPr>
        <p:spPr bwMode="auto">
          <a:xfrm rot="10800000" flipV="1">
            <a:off x="7772400" y="5715000"/>
            <a:ext cx="533400" cy="3571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3" name="Straight Arrow Connector 22"/>
          <p:cNvCxnSpPr/>
          <p:nvPr/>
        </p:nvCxnSpPr>
        <p:spPr bwMode="auto">
          <a:xfrm rot="10800000">
            <a:off x="5334000" y="6500812"/>
            <a:ext cx="914400" cy="1489"/>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30" name="Straight Connector 29"/>
          <p:cNvCxnSpPr/>
          <p:nvPr/>
        </p:nvCxnSpPr>
        <p:spPr bwMode="auto">
          <a:xfrm rot="16200000" flipV="1">
            <a:off x="461963" y="4572000"/>
            <a:ext cx="1285875" cy="1143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2" name="Straight Connector 31"/>
          <p:cNvCxnSpPr/>
          <p:nvPr/>
        </p:nvCxnSpPr>
        <p:spPr bwMode="auto">
          <a:xfrm rot="5400000">
            <a:off x="452438" y="2514600"/>
            <a:ext cx="1000125" cy="685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3" name="TextBox 32"/>
          <p:cNvSpPr txBox="1"/>
          <p:nvPr/>
        </p:nvSpPr>
        <p:spPr>
          <a:xfrm>
            <a:off x="7848600" y="285750"/>
            <a:ext cx="914400" cy="338554"/>
          </a:xfrm>
          <a:prstGeom prst="rect">
            <a:avLst/>
          </a:prstGeom>
          <a:noFill/>
        </p:spPr>
        <p:txBody>
          <a:bodyPr wrap="square" rtlCol="0">
            <a:spAutoFit/>
          </a:bodyPr>
          <a:lstStyle/>
          <a:p>
            <a:r>
              <a:rPr lang="en-US" sz="1600" b="1" dirty="0" smtClean="0">
                <a:solidFill>
                  <a:srgbClr val="FF0000"/>
                </a:solidFill>
                <a:latin typeface="+mn-lt"/>
              </a:rPr>
              <a:t>Title</a:t>
            </a:r>
            <a:endParaRPr lang="en-US" sz="1600" b="1" dirty="0">
              <a:solidFill>
                <a:srgbClr val="FF0000"/>
              </a:solidFill>
              <a:latin typeface="+mn-lt"/>
            </a:endParaRPr>
          </a:p>
        </p:txBody>
      </p:sp>
      <p:sp>
        <p:nvSpPr>
          <p:cNvPr id="34" name="TextBox 33"/>
          <p:cNvSpPr txBox="1"/>
          <p:nvPr/>
        </p:nvSpPr>
        <p:spPr>
          <a:xfrm>
            <a:off x="8001000" y="1571625"/>
            <a:ext cx="914400" cy="307777"/>
          </a:xfrm>
          <a:prstGeom prst="rect">
            <a:avLst/>
          </a:prstGeom>
          <a:noFill/>
        </p:spPr>
        <p:txBody>
          <a:bodyPr wrap="square" rtlCol="0">
            <a:spAutoFit/>
          </a:bodyPr>
          <a:lstStyle/>
          <a:p>
            <a:r>
              <a:rPr lang="en-US" sz="1400" b="1" dirty="0" smtClean="0">
                <a:solidFill>
                  <a:srgbClr val="FF0000"/>
                </a:solidFill>
                <a:latin typeface="+mn-lt"/>
              </a:rPr>
              <a:t>Legend</a:t>
            </a:r>
            <a:endParaRPr lang="en-US" sz="1400" b="1" dirty="0">
              <a:solidFill>
                <a:srgbClr val="FF0000"/>
              </a:solidFill>
              <a:latin typeface="+mn-lt"/>
            </a:endParaRPr>
          </a:p>
        </p:txBody>
      </p:sp>
      <p:sp>
        <p:nvSpPr>
          <p:cNvPr id="37" name="TextBox 36"/>
          <p:cNvSpPr txBox="1"/>
          <p:nvPr/>
        </p:nvSpPr>
        <p:spPr>
          <a:xfrm>
            <a:off x="7848600" y="2214563"/>
            <a:ext cx="1295400" cy="338554"/>
          </a:xfrm>
          <a:prstGeom prst="rect">
            <a:avLst/>
          </a:prstGeom>
          <a:noFill/>
        </p:spPr>
        <p:txBody>
          <a:bodyPr wrap="square" rtlCol="0">
            <a:spAutoFit/>
          </a:bodyPr>
          <a:lstStyle/>
          <a:p>
            <a:r>
              <a:rPr lang="en-US" sz="1400" b="1" dirty="0" smtClean="0">
                <a:solidFill>
                  <a:srgbClr val="FF0000"/>
                </a:solidFill>
                <a:latin typeface="+mn-lt"/>
              </a:rPr>
              <a:t>Grid</a:t>
            </a:r>
            <a:r>
              <a:rPr lang="en-US" sz="1600" b="1" dirty="0" smtClean="0">
                <a:solidFill>
                  <a:srgbClr val="FF0000"/>
                </a:solidFill>
                <a:latin typeface="+mn-lt"/>
              </a:rPr>
              <a:t> Line</a:t>
            </a:r>
            <a:endParaRPr lang="en-US" sz="1600" b="1" dirty="0">
              <a:solidFill>
                <a:srgbClr val="FF0000"/>
              </a:solidFill>
              <a:latin typeface="+mn-lt"/>
            </a:endParaRPr>
          </a:p>
        </p:txBody>
      </p:sp>
      <p:sp>
        <p:nvSpPr>
          <p:cNvPr id="40" name="TextBox 39"/>
          <p:cNvSpPr txBox="1"/>
          <p:nvPr/>
        </p:nvSpPr>
        <p:spPr>
          <a:xfrm>
            <a:off x="7924800" y="5214937"/>
            <a:ext cx="990600" cy="523220"/>
          </a:xfrm>
          <a:prstGeom prst="rect">
            <a:avLst/>
          </a:prstGeom>
          <a:noFill/>
        </p:spPr>
        <p:txBody>
          <a:bodyPr wrap="square" rtlCol="0">
            <a:spAutoFit/>
          </a:bodyPr>
          <a:lstStyle/>
          <a:p>
            <a:r>
              <a:rPr lang="en-US" sz="1400" b="1" dirty="0" smtClean="0">
                <a:solidFill>
                  <a:srgbClr val="FF0000"/>
                </a:solidFill>
                <a:latin typeface="+mn-lt"/>
              </a:rPr>
              <a:t>X-axis label</a:t>
            </a:r>
            <a:endParaRPr lang="en-US" sz="1400" b="1" dirty="0">
              <a:solidFill>
                <a:srgbClr val="FF0000"/>
              </a:solidFill>
              <a:latin typeface="+mn-lt"/>
            </a:endParaRPr>
          </a:p>
        </p:txBody>
      </p:sp>
      <p:sp>
        <p:nvSpPr>
          <p:cNvPr id="41" name="TextBox 40"/>
          <p:cNvSpPr txBox="1"/>
          <p:nvPr/>
        </p:nvSpPr>
        <p:spPr>
          <a:xfrm>
            <a:off x="6248400" y="6357938"/>
            <a:ext cx="1524000" cy="307777"/>
          </a:xfrm>
          <a:prstGeom prst="rect">
            <a:avLst/>
          </a:prstGeom>
          <a:noFill/>
        </p:spPr>
        <p:txBody>
          <a:bodyPr wrap="square" rtlCol="0">
            <a:spAutoFit/>
          </a:bodyPr>
          <a:lstStyle/>
          <a:p>
            <a:r>
              <a:rPr lang="en-US" sz="1400" b="1" dirty="0" smtClean="0">
                <a:solidFill>
                  <a:srgbClr val="FF0000"/>
                </a:solidFill>
                <a:latin typeface="+mn-lt"/>
              </a:rPr>
              <a:t>X-axis title</a:t>
            </a:r>
            <a:endParaRPr lang="en-US" sz="1400" b="1" dirty="0">
              <a:solidFill>
                <a:srgbClr val="FF0000"/>
              </a:solidFill>
              <a:latin typeface="+mn-lt"/>
            </a:endParaRPr>
          </a:p>
        </p:txBody>
      </p:sp>
      <p:sp>
        <p:nvSpPr>
          <p:cNvPr id="42" name="TextBox 41"/>
          <p:cNvSpPr txBox="1"/>
          <p:nvPr/>
        </p:nvSpPr>
        <p:spPr>
          <a:xfrm rot="16200000">
            <a:off x="-168860" y="3545473"/>
            <a:ext cx="1285875" cy="338554"/>
          </a:xfrm>
          <a:prstGeom prst="rect">
            <a:avLst/>
          </a:prstGeom>
          <a:noFill/>
        </p:spPr>
        <p:txBody>
          <a:bodyPr wrap="square" rtlCol="0">
            <a:spAutoFit/>
          </a:bodyPr>
          <a:lstStyle/>
          <a:p>
            <a:r>
              <a:rPr lang="en-US" sz="1600" b="1" dirty="0" smtClean="0">
                <a:solidFill>
                  <a:srgbClr val="FF0000"/>
                </a:solidFill>
                <a:latin typeface="+mn-lt"/>
              </a:rPr>
              <a:t>Y-axis scale</a:t>
            </a:r>
            <a:endParaRPr lang="en-US" sz="1600" b="1" dirty="0">
              <a:solidFill>
                <a:srgbClr val="FF0000"/>
              </a:solidFill>
              <a:latin typeface="+mn-lt"/>
            </a:endParaRPr>
          </a:p>
        </p:txBody>
      </p:sp>
      <p:sp>
        <p:nvSpPr>
          <p:cNvPr id="45" name="TextBox 44"/>
          <p:cNvSpPr txBox="1"/>
          <p:nvPr/>
        </p:nvSpPr>
        <p:spPr>
          <a:xfrm>
            <a:off x="3581400" y="2826346"/>
            <a:ext cx="685800" cy="261610"/>
          </a:xfrm>
          <a:prstGeom prst="rect">
            <a:avLst/>
          </a:prstGeom>
          <a:noFill/>
        </p:spPr>
        <p:txBody>
          <a:bodyPr wrap="square" rtlCol="0">
            <a:spAutoFit/>
          </a:bodyPr>
          <a:lstStyle/>
          <a:p>
            <a:r>
              <a:rPr lang="en-US" sz="1100" b="1" dirty="0" smtClean="0">
                <a:solidFill>
                  <a:schemeClr val="accent6"/>
                </a:solidFill>
                <a:latin typeface="+mn-lt"/>
              </a:rPr>
              <a:t>  $4340</a:t>
            </a:r>
            <a:endParaRPr lang="en-US" sz="1100" b="1" dirty="0">
              <a:solidFill>
                <a:schemeClr val="accent6"/>
              </a:solidFill>
              <a:latin typeface="+mn-lt"/>
            </a:endParaRPr>
          </a:p>
        </p:txBody>
      </p:sp>
      <p:sp>
        <p:nvSpPr>
          <p:cNvPr id="46" name="TextBox 45"/>
          <p:cNvSpPr txBox="1"/>
          <p:nvPr/>
        </p:nvSpPr>
        <p:spPr>
          <a:xfrm>
            <a:off x="5486400" y="3276600"/>
            <a:ext cx="685800" cy="261610"/>
          </a:xfrm>
          <a:prstGeom prst="rect">
            <a:avLst/>
          </a:prstGeom>
          <a:noFill/>
        </p:spPr>
        <p:txBody>
          <a:bodyPr wrap="square" rtlCol="0">
            <a:spAutoFit/>
          </a:bodyPr>
          <a:lstStyle/>
          <a:p>
            <a:r>
              <a:rPr lang="en-US" sz="1100" b="1" dirty="0" smtClean="0">
                <a:solidFill>
                  <a:schemeClr val="accent6"/>
                </a:solidFill>
                <a:latin typeface="+mn-lt"/>
              </a:rPr>
              <a:t> $3710</a:t>
            </a:r>
            <a:endParaRPr lang="en-US" sz="1100" b="1" dirty="0">
              <a:solidFill>
                <a:schemeClr val="accent6"/>
              </a:solidFill>
              <a:latin typeface="+mn-lt"/>
            </a:endParaRPr>
          </a:p>
        </p:txBody>
      </p:sp>
      <p:sp>
        <p:nvSpPr>
          <p:cNvPr id="47" name="TextBox 46"/>
          <p:cNvSpPr txBox="1"/>
          <p:nvPr/>
        </p:nvSpPr>
        <p:spPr>
          <a:xfrm>
            <a:off x="6019800" y="3505200"/>
            <a:ext cx="685800" cy="261610"/>
          </a:xfrm>
          <a:prstGeom prst="rect">
            <a:avLst/>
          </a:prstGeom>
          <a:noFill/>
        </p:spPr>
        <p:txBody>
          <a:bodyPr wrap="square" rtlCol="0">
            <a:spAutoFit/>
          </a:bodyPr>
          <a:lstStyle/>
          <a:p>
            <a:r>
              <a:rPr lang="en-US" sz="1100" b="1" dirty="0" smtClean="0">
                <a:solidFill>
                  <a:srgbClr val="66C7F2"/>
                </a:solidFill>
                <a:latin typeface="+mn-lt"/>
              </a:rPr>
              <a:t>$3387</a:t>
            </a:r>
            <a:endParaRPr lang="en-US" sz="1100" b="1" dirty="0">
              <a:solidFill>
                <a:srgbClr val="66C7F2"/>
              </a:solidFill>
              <a:latin typeface="+mn-lt"/>
            </a:endParaRPr>
          </a:p>
        </p:txBody>
      </p:sp>
      <p:cxnSp>
        <p:nvCxnSpPr>
          <p:cNvPr id="49" name="Straight Arrow Connector 48"/>
          <p:cNvCxnSpPr>
            <a:endCxn id="45" idx="0"/>
          </p:cNvCxnSpPr>
          <p:nvPr/>
        </p:nvCxnSpPr>
        <p:spPr bwMode="auto">
          <a:xfrm>
            <a:off x="2743200" y="1897658"/>
            <a:ext cx="1181100" cy="9286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50" name="TextBox 49"/>
          <p:cNvSpPr txBox="1"/>
          <p:nvPr/>
        </p:nvSpPr>
        <p:spPr>
          <a:xfrm>
            <a:off x="1905000" y="1500187"/>
            <a:ext cx="1219200" cy="523220"/>
          </a:xfrm>
          <a:prstGeom prst="rect">
            <a:avLst/>
          </a:prstGeom>
          <a:noFill/>
        </p:spPr>
        <p:txBody>
          <a:bodyPr wrap="square" rtlCol="0">
            <a:spAutoFit/>
          </a:bodyPr>
          <a:lstStyle/>
          <a:p>
            <a:r>
              <a:rPr lang="en-US" sz="1400" b="1" dirty="0" smtClean="0">
                <a:solidFill>
                  <a:srgbClr val="FF0000"/>
                </a:solidFill>
                <a:latin typeface="+mn-lt"/>
              </a:rPr>
              <a:t>Data</a:t>
            </a:r>
          </a:p>
          <a:p>
            <a:r>
              <a:rPr lang="en-US" sz="1400" b="1" dirty="0" smtClean="0">
                <a:solidFill>
                  <a:srgbClr val="FF0000"/>
                </a:solidFill>
                <a:latin typeface="+mn-lt"/>
              </a:rPr>
              <a:t> Label</a:t>
            </a:r>
            <a:endParaRPr lang="en-US" sz="1400" b="1" dirty="0">
              <a:solidFill>
                <a:srgbClr val="FF0000"/>
              </a:solidFill>
              <a:latin typeface="+mn-lt"/>
            </a:endParaRPr>
          </a:p>
        </p:txBody>
      </p:sp>
      <p:sp>
        <p:nvSpPr>
          <p:cNvPr id="53" name="Left Brace 52"/>
          <p:cNvSpPr/>
          <p:nvPr/>
        </p:nvSpPr>
        <p:spPr bwMode="auto">
          <a:xfrm rot="5400000">
            <a:off x="6757988" y="2566988"/>
            <a:ext cx="428625" cy="1295400"/>
          </a:xfrm>
          <a:prstGeom prst="leftBrace">
            <a:avLst>
              <a:gd name="adj1" fmla="val 8333"/>
              <a:gd name="adj2" fmla="val 51058"/>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ootlight MT Light" pitchFamily="18" charset="0"/>
            </a:endParaRPr>
          </a:p>
        </p:txBody>
      </p:sp>
      <p:sp>
        <p:nvSpPr>
          <p:cNvPr id="54" name="TextBox 53"/>
          <p:cNvSpPr txBox="1"/>
          <p:nvPr/>
        </p:nvSpPr>
        <p:spPr>
          <a:xfrm>
            <a:off x="5943600" y="2714625"/>
            <a:ext cx="2133600" cy="307777"/>
          </a:xfrm>
          <a:prstGeom prst="rect">
            <a:avLst/>
          </a:prstGeom>
          <a:noFill/>
        </p:spPr>
        <p:txBody>
          <a:bodyPr wrap="square" rtlCol="0">
            <a:spAutoFit/>
          </a:bodyPr>
          <a:lstStyle/>
          <a:p>
            <a:r>
              <a:rPr lang="en-US" sz="1400" b="1" dirty="0" smtClean="0">
                <a:solidFill>
                  <a:srgbClr val="FF0000"/>
                </a:solidFill>
                <a:latin typeface="+mn-lt"/>
              </a:rPr>
              <a:t>Graphical Elements</a:t>
            </a:r>
            <a:endParaRPr lang="en-US" sz="1400" b="1" dirty="0">
              <a:solidFill>
                <a:srgbClr val="FF0000"/>
              </a:solidFill>
              <a:latin typeface="+mn-lt"/>
            </a:endParaRPr>
          </a:p>
        </p:txBody>
      </p:sp>
      <p:sp>
        <p:nvSpPr>
          <p:cNvPr id="29" name="Oval 28"/>
          <p:cNvSpPr/>
          <p:nvPr/>
        </p:nvSpPr>
        <p:spPr bwMode="auto">
          <a:xfrm>
            <a:off x="1752600" y="1714500"/>
            <a:ext cx="304800" cy="285750"/>
          </a:xfrm>
          <a:prstGeom prst="ellipse">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ootlight MT Light" pitchFamily="18" charset="0"/>
            </a:endParaRPr>
          </a:p>
        </p:txBody>
      </p:sp>
      <p:sp>
        <p:nvSpPr>
          <p:cNvPr id="27" name="TextBox 2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Tree>
    <p:extLst>
      <p:ext uri="{BB962C8B-B14F-4D97-AF65-F5344CB8AC3E}">
        <p14:creationId xmlns:p14="http://schemas.microsoft.com/office/powerpoint/2010/main" val="22400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0" grpId="0"/>
      <p:bldP spid="41" grpId="0"/>
      <p:bldP spid="42" grpId="0"/>
      <p:bldP spid="50"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4"/>
          <p:cNvSpPr txBox="1">
            <a:spLocks noChangeArrowheads="1"/>
          </p:cNvSpPr>
          <p:nvPr/>
        </p:nvSpPr>
        <p:spPr bwMode="auto">
          <a:xfrm>
            <a:off x="1143000" y="1785938"/>
            <a:ext cx="7772400" cy="977191"/>
          </a:xfrm>
          <a:prstGeom prst="rect">
            <a:avLst/>
          </a:prstGeom>
          <a:noFill/>
          <a:ln w="9525">
            <a:noFill/>
            <a:miter lim="800000"/>
            <a:headEnd/>
            <a:tailEnd/>
          </a:ln>
        </p:spPr>
        <p:txBody>
          <a:bodyPr>
            <a:spAutoFit/>
          </a:bodyPr>
          <a:lstStyle/>
          <a:p>
            <a:pPr>
              <a:spcBef>
                <a:spcPct val="50000"/>
              </a:spcBef>
              <a:buClr>
                <a:schemeClr val="tx1"/>
              </a:buClr>
              <a:buSzPct val="125000"/>
              <a:buFontTx/>
              <a:buChar char="•"/>
            </a:pPr>
            <a:endParaRPr lang="en-US" sz="2300">
              <a:latin typeface="Arial" pitchFamily="34" charset="0"/>
            </a:endParaRPr>
          </a:p>
          <a:p>
            <a:pPr>
              <a:spcBef>
                <a:spcPct val="50000"/>
              </a:spcBef>
              <a:buClr>
                <a:srgbClr val="E86218"/>
              </a:buClr>
              <a:buSzPct val="75000"/>
            </a:pPr>
            <a:endParaRPr lang="en-US" sz="2300">
              <a:latin typeface="Arial" pitchFamily="34" charset="0"/>
            </a:endParaRPr>
          </a:p>
        </p:txBody>
      </p:sp>
      <p:graphicFrame>
        <p:nvGraphicFramePr>
          <p:cNvPr id="1026" name="Chart 7"/>
          <p:cNvGraphicFramePr>
            <a:graphicFrameLocks/>
          </p:cNvGraphicFramePr>
          <p:nvPr/>
        </p:nvGraphicFramePr>
        <p:xfrm>
          <a:off x="989013" y="2501801"/>
          <a:ext cx="7227887" cy="3427511"/>
        </p:xfrm>
        <a:graphic>
          <a:graphicData uri="http://schemas.openxmlformats.org/presentationml/2006/ole">
            <mc:AlternateContent xmlns:mc="http://schemas.openxmlformats.org/markup-compatibility/2006">
              <mc:Choice xmlns:v="urn:schemas-microsoft-com:vml" Requires="v">
                <p:oleObj spid="_x0000_s2058" name="Worksheet" r:id="rId5" imgW="5562573" imgH="2529840" progId="Excel.Sheet.8">
                  <p:embed/>
                </p:oleObj>
              </mc:Choice>
              <mc:Fallback>
                <p:oleObj name="Worksheet" r:id="rId5" imgW="5562573" imgH="252984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013" y="2501801"/>
                        <a:ext cx="7227887" cy="3427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Box 5"/>
          <p:cNvSpPr txBox="1">
            <a:spLocks noChangeArrowheads="1"/>
          </p:cNvSpPr>
          <p:nvPr/>
        </p:nvSpPr>
        <p:spPr bwMode="auto">
          <a:xfrm>
            <a:off x="1447800" y="1857375"/>
            <a:ext cx="6400800" cy="646331"/>
          </a:xfrm>
          <a:prstGeom prst="rect">
            <a:avLst/>
          </a:prstGeom>
          <a:noFill/>
          <a:ln w="9525">
            <a:noFill/>
            <a:miter lim="800000"/>
            <a:headEnd/>
            <a:tailEnd/>
          </a:ln>
        </p:spPr>
        <p:txBody>
          <a:bodyPr>
            <a:spAutoFit/>
          </a:bodyPr>
          <a:lstStyle/>
          <a:p>
            <a:pPr algn="ctr"/>
            <a:r>
              <a:rPr lang="en-US" dirty="0"/>
              <a:t>Percent of </a:t>
            </a:r>
            <a:r>
              <a:rPr lang="en-US" dirty="0" smtClean="0"/>
              <a:t> CSI Participants </a:t>
            </a:r>
            <a:r>
              <a:rPr lang="en-US" dirty="0"/>
              <a:t>with High Attendance  </a:t>
            </a:r>
            <a:endParaRPr lang="en-US" dirty="0" smtClean="0"/>
          </a:p>
          <a:p>
            <a:pPr algn="ctr"/>
            <a:r>
              <a:rPr lang="en-US" dirty="0" smtClean="0"/>
              <a:t>(100 </a:t>
            </a:r>
            <a:r>
              <a:rPr lang="en-US" dirty="0"/>
              <a:t>or more hours),  by Year</a:t>
            </a:r>
          </a:p>
        </p:txBody>
      </p:sp>
      <p:sp>
        <p:nvSpPr>
          <p:cNvPr id="1031" name="Up Arrow 6"/>
          <p:cNvSpPr>
            <a:spLocks noChangeArrowheads="1"/>
          </p:cNvSpPr>
          <p:nvPr/>
        </p:nvSpPr>
        <p:spPr bwMode="auto">
          <a:xfrm>
            <a:off x="3886200" y="4500562"/>
            <a:ext cx="152400" cy="357188"/>
          </a:xfrm>
          <a:prstGeom prst="upArrow">
            <a:avLst>
              <a:gd name="adj1" fmla="val 50000"/>
              <a:gd name="adj2" fmla="val 50000"/>
            </a:avLst>
          </a:prstGeom>
          <a:solidFill>
            <a:srgbClr val="FF0000"/>
          </a:solidFill>
          <a:ln w="9525" algn="ctr">
            <a:solidFill>
              <a:srgbClr val="FF0000"/>
            </a:solidFill>
            <a:miter lim="800000"/>
            <a:headEnd/>
            <a:tailEnd/>
          </a:ln>
        </p:spPr>
        <p:txBody>
          <a:bodyPr wrap="none"/>
          <a:lstStyle/>
          <a:p>
            <a:endParaRPr lang="en-US"/>
          </a:p>
        </p:txBody>
      </p:sp>
      <p:sp>
        <p:nvSpPr>
          <p:cNvPr id="1032" name="Up Arrow 9"/>
          <p:cNvSpPr>
            <a:spLocks noChangeArrowheads="1"/>
          </p:cNvSpPr>
          <p:nvPr/>
        </p:nvSpPr>
        <p:spPr bwMode="auto">
          <a:xfrm>
            <a:off x="6019800" y="4286250"/>
            <a:ext cx="152400" cy="571500"/>
          </a:xfrm>
          <a:prstGeom prst="upArrow">
            <a:avLst>
              <a:gd name="adj1" fmla="val 50000"/>
              <a:gd name="adj2" fmla="val 50000"/>
            </a:avLst>
          </a:prstGeom>
          <a:solidFill>
            <a:srgbClr val="FF0000"/>
          </a:solidFill>
          <a:ln w="9525" algn="ctr">
            <a:solidFill>
              <a:schemeClr val="tx1"/>
            </a:solidFill>
            <a:miter lim="800000"/>
            <a:headEnd/>
            <a:tailEnd/>
          </a:ln>
        </p:spPr>
        <p:txBody>
          <a:bodyPr wrap="none"/>
          <a:lstStyle/>
          <a:p>
            <a:endParaRPr lang="en-US"/>
          </a:p>
        </p:txBody>
      </p:sp>
      <p:sp>
        <p:nvSpPr>
          <p:cNvPr id="10" name="Rectangle 2"/>
          <p:cNvSpPr txBox="1">
            <a:spLocks noChangeArrowheads="1"/>
          </p:cNvSpPr>
          <p:nvPr/>
        </p:nvSpPr>
        <p:spPr>
          <a:xfrm>
            <a:off x="1219200" y="500063"/>
            <a:ext cx="7391400" cy="131861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effectLst/>
                <a:uLnTx/>
                <a:uFillTx/>
                <a:latin typeface="Trebuchet MS" panose="020B0603020202020204" pitchFamily="34" charset="0"/>
                <a:ea typeface="+mj-ea"/>
                <a:cs typeface="+mj-cs"/>
              </a:rPr>
              <a:t>Bar Graphs Show Frequencies</a:t>
            </a:r>
            <a:br>
              <a:rPr kumimoji="0" lang="en-US" sz="3400" b="1" i="0" u="none" strike="noStrike" kern="0" cap="none" spc="0" normalizeH="0" baseline="0" noProof="0" dirty="0" smtClean="0">
                <a:ln>
                  <a:noFill/>
                </a:ln>
                <a:effectLst/>
                <a:uLnTx/>
                <a:uFillTx/>
                <a:latin typeface="Trebuchet MS" panose="020B0603020202020204" pitchFamily="34" charset="0"/>
                <a:ea typeface="+mj-ea"/>
                <a:cs typeface="+mj-cs"/>
              </a:rPr>
            </a:br>
            <a:r>
              <a:rPr kumimoji="0" lang="en-US" sz="3400" b="1" i="0" u="none" strike="noStrike" kern="0" cap="none" spc="0" normalizeH="0" baseline="0" noProof="0" dirty="0" smtClean="0">
                <a:ln>
                  <a:noFill/>
                </a:ln>
                <a:effectLst/>
                <a:uLnTx/>
                <a:uFillTx/>
                <a:latin typeface="Trebuchet MS" panose="020B0603020202020204" pitchFamily="34" charset="0"/>
                <a:ea typeface="+mj-ea"/>
                <a:cs typeface="+mj-cs"/>
              </a:rPr>
              <a:t>    Vertical</a:t>
            </a:r>
            <a:r>
              <a:rPr kumimoji="0" lang="en-US" sz="3400" b="1" i="0" u="none" strike="noStrike" kern="0" cap="none" spc="0" normalizeH="0" noProof="0" dirty="0" smtClean="0">
                <a:ln>
                  <a:noFill/>
                </a:ln>
                <a:effectLst/>
                <a:uLnTx/>
                <a:uFillTx/>
                <a:latin typeface="Trebuchet MS" panose="020B0603020202020204" pitchFamily="34" charset="0"/>
                <a:ea typeface="+mj-ea"/>
                <a:cs typeface="+mj-cs"/>
              </a:rPr>
              <a:t> or Horizontal</a:t>
            </a:r>
            <a:endParaRPr kumimoji="0" lang="en-US" sz="3400" b="1" i="0" u="none" strike="noStrike" kern="0" cap="none" spc="0" normalizeH="0" baseline="0" noProof="0" dirty="0" smtClean="0">
              <a:ln>
                <a:noFill/>
              </a:ln>
              <a:effectLst/>
              <a:uLnTx/>
              <a:uFillTx/>
              <a:latin typeface="Trebuchet MS" panose="020B0603020202020204" pitchFamily="34" charset="0"/>
              <a:ea typeface="+mj-ea"/>
              <a:cs typeface="+mj-cs"/>
            </a:endParaRPr>
          </a:p>
        </p:txBody>
      </p:sp>
      <p:cxnSp>
        <p:nvCxnSpPr>
          <p:cNvPr id="12" name="Straight Connector 11"/>
          <p:cNvCxnSpPr/>
          <p:nvPr/>
        </p:nvCxnSpPr>
        <p:spPr bwMode="auto">
          <a:xfrm>
            <a:off x="1981200" y="3286125"/>
            <a:ext cx="4953000" cy="0"/>
          </a:xfrm>
          <a:prstGeom prst="line">
            <a:avLst/>
          </a:prstGeom>
          <a:solidFill>
            <a:schemeClr val="accent1"/>
          </a:solidFill>
          <a:ln w="31750" cap="flat" cmpd="sng" algn="ctr">
            <a:solidFill>
              <a:srgbClr val="FF0000"/>
            </a:solidFill>
            <a:prstDash val="solid"/>
            <a:miter lim="800000"/>
            <a:headEnd type="none" w="med" len="med"/>
            <a:tailEnd type="none" w="med" len="med"/>
          </a:ln>
          <a:effectLst/>
        </p:spPr>
      </p:cxnSp>
      <p:sp>
        <p:nvSpPr>
          <p:cNvPr id="11"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rebuchet MS" pitchFamily="34"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dirty="0" smtClean="0"/>
              <a:t>21</a:t>
            </a:r>
            <a:endParaRPr lang="en-US" dirty="0"/>
          </a:p>
        </p:txBody>
      </p:sp>
      <p:sp>
        <p:nvSpPr>
          <p:cNvPr id="15" name="TextBox 14"/>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6"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7713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P spid="10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4"/>
          <p:cNvSpPr txBox="1">
            <a:spLocks noChangeArrowheads="1"/>
          </p:cNvSpPr>
          <p:nvPr/>
        </p:nvSpPr>
        <p:spPr bwMode="auto">
          <a:xfrm>
            <a:off x="1143000" y="4953001"/>
            <a:ext cx="7391400" cy="369332"/>
          </a:xfrm>
          <a:prstGeom prst="rect">
            <a:avLst/>
          </a:prstGeom>
          <a:noFill/>
          <a:ln w="9525">
            <a:noFill/>
            <a:miter lim="800000"/>
            <a:headEnd/>
            <a:tailEnd/>
          </a:ln>
        </p:spPr>
        <p:txBody>
          <a:bodyPr>
            <a:spAutoFit/>
          </a:bodyPr>
          <a:lstStyle/>
          <a:p>
            <a:pPr>
              <a:spcBef>
                <a:spcPct val="50000"/>
              </a:spcBef>
            </a:pPr>
            <a:endParaRPr lang="en-US"/>
          </a:p>
        </p:txBody>
      </p:sp>
      <p:sp>
        <p:nvSpPr>
          <p:cNvPr id="10" name="Rectangle 2"/>
          <p:cNvSpPr>
            <a:spLocks noGrp="1" noChangeArrowheads="1"/>
          </p:cNvSpPr>
          <p:nvPr>
            <p:ph type="title"/>
          </p:nvPr>
        </p:nvSpPr>
        <p:spPr>
          <a:xfrm>
            <a:off x="1371600" y="500063"/>
            <a:ext cx="7313612" cy="1143000"/>
          </a:xfrm>
        </p:spPr>
        <p:txBody>
          <a:bodyPr>
            <a:normAutofit/>
          </a:bodyPr>
          <a:lstStyle/>
          <a:p>
            <a:pPr eaLnBrk="1" hangingPunct="1"/>
            <a:r>
              <a:rPr lang="en-US" sz="3400" b="1" dirty="0" smtClean="0">
                <a:solidFill>
                  <a:schemeClr val="tx1"/>
                </a:solidFill>
              </a:rPr>
              <a:t>Bar Graphs Show Frequencies</a:t>
            </a:r>
            <a:br>
              <a:rPr lang="en-US" sz="3400" b="1" dirty="0" smtClean="0">
                <a:solidFill>
                  <a:schemeClr val="tx1"/>
                </a:solidFill>
              </a:rPr>
            </a:br>
            <a:r>
              <a:rPr lang="en-US" sz="3400" b="1" dirty="0" smtClean="0">
                <a:solidFill>
                  <a:schemeClr val="tx1"/>
                </a:solidFill>
              </a:rPr>
              <a:t>    Horizontal or Vertical</a:t>
            </a:r>
          </a:p>
        </p:txBody>
      </p:sp>
      <p:pic>
        <p:nvPicPr>
          <p:cNvPr id="9" name="Picture 2"/>
          <p:cNvPicPr>
            <a:picLocks noChangeAspect="1" noChangeArrowheads="1"/>
          </p:cNvPicPr>
          <p:nvPr/>
        </p:nvPicPr>
        <p:blipFill>
          <a:blip r:embed="rId2" cstate="print"/>
          <a:srcRect/>
          <a:stretch>
            <a:fillRect/>
          </a:stretch>
        </p:blipFill>
        <p:spPr bwMode="auto">
          <a:xfrm>
            <a:off x="914400" y="1714500"/>
            <a:ext cx="7620000" cy="4429124"/>
          </a:xfrm>
          <a:prstGeom prst="rect">
            <a:avLst/>
          </a:prstGeom>
          <a:noFill/>
          <a:ln w="9525">
            <a:noFill/>
            <a:miter lim="800000"/>
            <a:headEnd/>
            <a:tailEnd/>
          </a:ln>
        </p:spPr>
      </p:pic>
      <p:sp>
        <p:nvSpPr>
          <p:cNvPr id="7" name="Slide Number Placeholder 3"/>
          <p:cNvSpPr>
            <a:spLocks noGrp="1"/>
          </p:cNvSpPr>
          <p:nvPr>
            <p:ph type="sldNum" sz="quarter" idx="12"/>
          </p:nvPr>
        </p:nvSpPr>
        <p:spPr>
          <a:xfrm>
            <a:off x="6553200" y="6245225"/>
            <a:ext cx="2133600" cy="476250"/>
          </a:xfrm>
        </p:spPr>
        <p:txBody>
          <a:bodyPr/>
          <a:lstStyle/>
          <a:p>
            <a:r>
              <a:rPr lang="en-US" dirty="0" smtClean="0"/>
              <a:t>22</a:t>
            </a:r>
            <a:endParaRPr lang="en-US" dirty="0"/>
          </a:p>
        </p:txBody>
      </p:sp>
      <p:sp>
        <p:nvSpPr>
          <p:cNvPr id="12" name="TextBox 11"/>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3"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442771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610600" cy="1524000"/>
          </a:xfrm>
        </p:spPr>
        <p:txBody>
          <a:bodyPr>
            <a:noAutofit/>
          </a:bodyPr>
          <a:lstStyle/>
          <a:p>
            <a:pPr eaLnBrk="1" hangingPunct="1">
              <a:defRPr/>
            </a:pPr>
            <a:r>
              <a:rPr lang="en-US" sz="3400" b="1" dirty="0" smtClean="0">
                <a:solidFill>
                  <a:schemeClr val="tx1"/>
                </a:solidFill>
              </a:rPr>
              <a:t>Bars Can Be “Stacked” </a:t>
            </a:r>
            <a:br>
              <a:rPr lang="en-US" sz="3400" b="1" dirty="0" smtClean="0">
                <a:solidFill>
                  <a:schemeClr val="tx1"/>
                </a:solidFill>
              </a:rPr>
            </a:br>
            <a:r>
              <a:rPr lang="en-US" sz="3400" b="1" dirty="0" smtClean="0">
                <a:solidFill>
                  <a:schemeClr val="tx1"/>
                </a:solidFill>
              </a:rPr>
              <a:t>            to Show Distribution</a:t>
            </a:r>
          </a:p>
        </p:txBody>
      </p:sp>
      <p:sp>
        <p:nvSpPr>
          <p:cNvPr id="87043" name="Rectangle 3"/>
          <p:cNvSpPr>
            <a:spLocks noGrp="1" noChangeArrowheads="1"/>
          </p:cNvSpPr>
          <p:nvPr>
            <p:ph type="body" idx="1"/>
          </p:nvPr>
        </p:nvSpPr>
        <p:spPr>
          <a:xfrm>
            <a:off x="800100" y="1981200"/>
            <a:ext cx="7467600" cy="3119438"/>
          </a:xfrm>
        </p:spPr>
        <p:txBody>
          <a:bodyPr>
            <a:normAutofit/>
          </a:bodyPr>
          <a:lstStyle/>
          <a:p>
            <a:pPr marL="457200" indent="-457200">
              <a:buSzPct val="100000"/>
              <a:buFont typeface="Arial" pitchFamily="34" charset="0"/>
              <a:buChar char="•"/>
            </a:pPr>
            <a:r>
              <a:rPr lang="en-US" sz="2800" dirty="0" smtClean="0"/>
              <a:t>Use with caution especially when there is no implicit order to the categories.</a:t>
            </a:r>
          </a:p>
          <a:p>
            <a:pPr marL="457200" indent="-457200">
              <a:spcBef>
                <a:spcPts val="3600"/>
              </a:spcBef>
              <a:buSzPct val="100000"/>
              <a:buFont typeface="Arial" pitchFamily="34" charset="0"/>
              <a:buChar char="•"/>
            </a:pPr>
            <a:r>
              <a:rPr lang="en-US" sz="2800" dirty="0" smtClean="0"/>
              <a:t>Stacked bar charts work best when the primary comparisons are to be made across the data series represented at the bottom of the bar.</a:t>
            </a:r>
          </a:p>
        </p:txBody>
      </p:sp>
      <p:sp>
        <p:nvSpPr>
          <p:cNvPr id="6"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rebuchet MS" pitchFamily="34"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dirty="0" smtClean="0"/>
              <a:t>23</a:t>
            </a:r>
            <a:endParaRPr lang="en-US" dirty="0"/>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314278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295400" y="357187"/>
            <a:ext cx="7316788" cy="1143000"/>
          </a:xfrm>
        </p:spPr>
        <p:txBody>
          <a:bodyPr>
            <a:normAutofit fontScale="90000"/>
          </a:bodyPr>
          <a:lstStyle/>
          <a:p>
            <a:pPr eaLnBrk="1" hangingPunct="1">
              <a:defRPr/>
            </a:pPr>
            <a:r>
              <a:rPr lang="en-US" sz="2000" b="1" dirty="0" smtClean="0"/>
              <a:t>Figure 3: Survey Results: </a:t>
            </a:r>
            <a:br>
              <a:rPr lang="en-US" sz="2000" b="1" dirty="0" smtClean="0"/>
            </a:br>
            <a:r>
              <a:rPr lang="en-US" sz="2000" b="1" dirty="0" smtClean="0"/>
              <a:t>Percent of Principals Who are Satisfied with 6</a:t>
            </a:r>
            <a:r>
              <a:rPr lang="en-US" sz="2000" b="1" baseline="30000" dirty="0" smtClean="0"/>
              <a:t>th</a:t>
            </a:r>
            <a:r>
              <a:rPr lang="en-US" sz="2000" b="1" dirty="0" smtClean="0"/>
              <a:t> Grade Literacy Achievement at Community Schools and Comparison Schools</a:t>
            </a:r>
          </a:p>
        </p:txBody>
      </p:sp>
      <p:graphicFrame>
        <p:nvGraphicFramePr>
          <p:cNvPr id="6" name="Chart 5"/>
          <p:cNvGraphicFramePr/>
          <p:nvPr/>
        </p:nvGraphicFramePr>
        <p:xfrm>
          <a:off x="685800" y="1785936"/>
          <a:ext cx="7162800" cy="4386264"/>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p:cNvSpPr/>
          <p:nvPr/>
        </p:nvSpPr>
        <p:spPr bwMode="auto">
          <a:xfrm>
            <a:off x="2362200" y="2209800"/>
            <a:ext cx="381000" cy="2819400"/>
          </a:xfrm>
          <a:prstGeom prst="lef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ootlight MT Light" pitchFamily="18" charset="0"/>
            </a:endParaRPr>
          </a:p>
        </p:txBody>
      </p:sp>
      <p:sp>
        <p:nvSpPr>
          <p:cNvPr id="8" name="Left Brace 7"/>
          <p:cNvSpPr/>
          <p:nvPr/>
        </p:nvSpPr>
        <p:spPr bwMode="auto">
          <a:xfrm>
            <a:off x="5181600" y="3048000"/>
            <a:ext cx="457200" cy="1905000"/>
          </a:xfrm>
          <a:prstGeom prst="leftBrace">
            <a:avLst>
              <a:gd name="adj1" fmla="val 40151"/>
              <a:gd name="adj2" fmla="val 50000"/>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ootlight MT Light" pitchFamily="18" charset="0"/>
            </a:endParaRPr>
          </a:p>
        </p:txBody>
      </p:sp>
      <p:sp>
        <p:nvSpPr>
          <p:cNvPr id="11" name="TextBox 1"/>
          <p:cNvSpPr txBox="1"/>
          <p:nvPr/>
        </p:nvSpPr>
        <p:spPr>
          <a:xfrm>
            <a:off x="4572000" y="3886200"/>
            <a:ext cx="685780" cy="428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66%</a:t>
            </a:r>
            <a:endParaRPr lang="en-US" sz="1400" b="1" dirty="0"/>
          </a:p>
        </p:txBody>
      </p:sp>
      <p:sp>
        <p:nvSpPr>
          <p:cNvPr id="14" name="TextBox 13"/>
          <p:cNvSpPr txBox="1"/>
          <p:nvPr/>
        </p:nvSpPr>
        <p:spPr>
          <a:xfrm>
            <a:off x="5181600" y="5181600"/>
            <a:ext cx="2286000" cy="523220"/>
          </a:xfrm>
          <a:prstGeom prst="rect">
            <a:avLst/>
          </a:prstGeom>
          <a:noFill/>
        </p:spPr>
        <p:txBody>
          <a:bodyPr wrap="square" rtlCol="0">
            <a:spAutoFit/>
          </a:bodyPr>
          <a:lstStyle/>
          <a:p>
            <a:r>
              <a:rPr lang="en-US" sz="1400" b="1" dirty="0" smtClean="0"/>
              <a:t>Comparison Schools</a:t>
            </a:r>
          </a:p>
          <a:p>
            <a:r>
              <a:rPr lang="en-US" sz="1400" b="1" dirty="0" smtClean="0"/>
              <a:t>           n=13</a:t>
            </a:r>
            <a:endParaRPr lang="en-US" sz="1400" b="1" dirty="0"/>
          </a:p>
        </p:txBody>
      </p:sp>
      <p:sp>
        <p:nvSpPr>
          <p:cNvPr id="17" name="TextBox 16"/>
          <p:cNvSpPr txBox="1"/>
          <p:nvPr/>
        </p:nvSpPr>
        <p:spPr>
          <a:xfrm>
            <a:off x="2286000" y="5334000"/>
            <a:ext cx="22098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2209800" y="5181600"/>
            <a:ext cx="2362200" cy="523220"/>
          </a:xfrm>
          <a:prstGeom prst="rect">
            <a:avLst/>
          </a:prstGeom>
          <a:noFill/>
        </p:spPr>
        <p:txBody>
          <a:bodyPr wrap="square" rtlCol="0">
            <a:spAutoFit/>
          </a:bodyPr>
          <a:lstStyle/>
          <a:p>
            <a:r>
              <a:rPr lang="en-US" sz="1400" b="1" dirty="0" smtClean="0"/>
              <a:t>Community Schools</a:t>
            </a:r>
          </a:p>
          <a:p>
            <a:r>
              <a:rPr lang="en-US" sz="1400" b="1" dirty="0" smtClean="0"/>
              <a:t>           n=12</a:t>
            </a:r>
            <a:endParaRPr lang="en-US" sz="1400" b="1" dirty="0"/>
          </a:p>
        </p:txBody>
      </p:sp>
      <p:sp>
        <p:nvSpPr>
          <p:cNvPr id="12"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rebuchet MS" pitchFamily="34"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dirty="0" smtClean="0"/>
              <a:t>24</a:t>
            </a:r>
            <a:endParaRPr lang="en-US" dirty="0"/>
          </a:p>
        </p:txBody>
      </p:sp>
      <p:sp>
        <p:nvSpPr>
          <p:cNvPr id="15" name="TextBox 14"/>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9"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769079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838200" y="381000"/>
            <a:ext cx="7543800" cy="762000"/>
          </a:xfrm>
        </p:spPr>
        <p:txBody>
          <a:bodyPr>
            <a:normAutofit fontScale="90000"/>
          </a:bodyPr>
          <a:lstStyle/>
          <a:p>
            <a:pPr eaLnBrk="1" hangingPunct="1"/>
            <a:r>
              <a:rPr lang="en-US" sz="3400" b="1" dirty="0" smtClean="0">
                <a:solidFill>
                  <a:schemeClr val="tx1"/>
                </a:solidFill>
              </a:rPr>
              <a:t>Line Graphs Show Change Over Time </a:t>
            </a:r>
          </a:p>
        </p:txBody>
      </p:sp>
      <p:sp>
        <p:nvSpPr>
          <p:cNvPr id="3078" name="Rectangle 3"/>
          <p:cNvSpPr>
            <a:spLocks noGrp="1" noChangeArrowheads="1"/>
          </p:cNvSpPr>
          <p:nvPr>
            <p:ph type="body" idx="1"/>
          </p:nvPr>
        </p:nvSpPr>
        <p:spPr>
          <a:xfrm>
            <a:off x="381000" y="2362200"/>
            <a:ext cx="8305800" cy="3495675"/>
          </a:xfrm>
        </p:spPr>
        <p:txBody>
          <a:bodyPr/>
          <a:lstStyle/>
          <a:p>
            <a:pPr marL="228600" lvl="2" indent="0" eaLnBrk="1" hangingPunct="1">
              <a:lnSpc>
                <a:spcPct val="80000"/>
              </a:lnSpc>
              <a:buClr>
                <a:srgbClr val="3333CC"/>
              </a:buClr>
              <a:buFont typeface="Wingdings" pitchFamily="2" charset="2"/>
              <a:buNone/>
            </a:pPr>
            <a:endParaRPr lang="en-US" sz="2000" b="1" dirty="0" smtClean="0">
              <a:sym typeface="Wingdings" pitchFamily="2" charset="2"/>
            </a:endParaRPr>
          </a:p>
          <a:p>
            <a:pPr marL="228600" lvl="2" indent="0" eaLnBrk="1" hangingPunct="1">
              <a:lnSpc>
                <a:spcPct val="80000"/>
              </a:lnSpc>
              <a:buClr>
                <a:srgbClr val="3333CC"/>
              </a:buClr>
              <a:buFont typeface="Wingdings" pitchFamily="2" charset="2"/>
              <a:buNone/>
            </a:pPr>
            <a:endParaRPr lang="en-US" sz="2000" b="1" dirty="0" smtClean="0">
              <a:sym typeface="Wingdings" pitchFamily="2" charset="2"/>
            </a:endParaRPr>
          </a:p>
        </p:txBody>
      </p:sp>
      <p:sp>
        <p:nvSpPr>
          <p:cNvPr id="3079" name="Text Box 4"/>
          <p:cNvSpPr txBox="1">
            <a:spLocks noChangeArrowheads="1"/>
          </p:cNvSpPr>
          <p:nvPr/>
        </p:nvSpPr>
        <p:spPr bwMode="auto">
          <a:xfrm>
            <a:off x="1143000" y="4953000"/>
            <a:ext cx="7391400" cy="369332"/>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3074" name="Object 9"/>
          <p:cNvGraphicFramePr>
            <a:graphicFrameLocks noChangeAspect="1"/>
          </p:cNvGraphicFramePr>
          <p:nvPr/>
        </p:nvGraphicFramePr>
        <p:xfrm>
          <a:off x="914400" y="1643063"/>
          <a:ext cx="7924800" cy="4608512"/>
        </p:xfrm>
        <a:graphic>
          <a:graphicData uri="http://schemas.openxmlformats.org/presentationml/2006/ole">
            <mc:AlternateContent xmlns:mc="http://schemas.openxmlformats.org/markup-compatibility/2006">
              <mc:Choice xmlns:v="urn:schemas-microsoft-com:vml" Requires="v">
                <p:oleObj spid="_x0000_s3081" name="Worksheet" r:id="rId4" imgW="4084428" imgH="2057508" progId="Excel.Sheet.8">
                  <p:embed/>
                </p:oleObj>
              </mc:Choice>
              <mc:Fallback>
                <p:oleObj name="Worksheet" r:id="rId4" imgW="4084428" imgH="205750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43063"/>
                        <a:ext cx="79248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10"/>
          <p:cNvSpPr txBox="1">
            <a:spLocks noChangeArrowheads="1"/>
          </p:cNvSpPr>
          <p:nvPr/>
        </p:nvSpPr>
        <p:spPr bwMode="auto">
          <a:xfrm>
            <a:off x="1752600" y="1785938"/>
            <a:ext cx="5867400" cy="707886"/>
          </a:xfrm>
          <a:prstGeom prst="rect">
            <a:avLst/>
          </a:prstGeom>
          <a:noFill/>
          <a:ln w="9525">
            <a:noFill/>
            <a:miter lim="800000"/>
            <a:headEnd/>
            <a:tailEnd/>
          </a:ln>
        </p:spPr>
        <p:txBody>
          <a:bodyPr wrap="square">
            <a:spAutoFit/>
          </a:bodyPr>
          <a:lstStyle/>
          <a:p>
            <a:pPr algn="ctr"/>
            <a:r>
              <a:rPr lang="en-US" sz="2000" dirty="0">
                <a:latin typeface="+mn-lt"/>
              </a:rPr>
              <a:t>Figure 6.7  Proportion of Students Passing</a:t>
            </a:r>
          </a:p>
          <a:p>
            <a:pPr algn="ctr"/>
            <a:r>
              <a:rPr lang="en-US" sz="2000" dirty="0">
                <a:latin typeface="+mn-lt"/>
              </a:rPr>
              <a:t>Proficiency Test</a:t>
            </a:r>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25</a:t>
            </a:r>
            <a:endParaRPr lang="en-US" dirty="0"/>
          </a:p>
        </p:txBody>
      </p:sp>
      <p:sp>
        <p:nvSpPr>
          <p:cNvPr id="12" name="TextBox 11"/>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3"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046231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29709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7" y="533400"/>
            <a:ext cx="6856512" cy="752475"/>
          </a:xfrm>
        </p:spPr>
        <p:txBody>
          <a:bodyPr>
            <a:normAutofit/>
          </a:bodyPr>
          <a:lstStyle/>
          <a:p>
            <a:pPr>
              <a:defRPr/>
            </a:pPr>
            <a:r>
              <a:rPr lang="en-US" sz="3375" b="1" dirty="0">
                <a:ea typeface="MS PGothic" pitchFamily="34" charset="-128"/>
              </a:rPr>
              <a:t>E-Surveys – Key Decisions</a:t>
            </a:r>
          </a:p>
        </p:txBody>
      </p:sp>
      <p:sp>
        <p:nvSpPr>
          <p:cNvPr id="3" name="Content Placeholder 2"/>
          <p:cNvSpPr>
            <a:spLocks noGrp="1"/>
          </p:cNvSpPr>
          <p:nvPr>
            <p:ph sz="quarter" idx="1"/>
          </p:nvPr>
        </p:nvSpPr>
        <p:spPr>
          <a:xfrm>
            <a:off x="857250" y="1571625"/>
            <a:ext cx="7640836" cy="4244975"/>
          </a:xfrm>
        </p:spPr>
        <p:txBody>
          <a:bodyPr>
            <a:normAutofit lnSpcReduction="10000"/>
          </a:bodyPr>
          <a:lstStyle/>
          <a:p>
            <a:pPr marL="476250" indent="-476250">
              <a:lnSpc>
                <a:spcPct val="80000"/>
              </a:lnSpc>
              <a:spcBef>
                <a:spcPts val="2250"/>
              </a:spcBef>
              <a:buClr>
                <a:srgbClr val="000066"/>
              </a:buClr>
              <a:buSzPct val="100000"/>
              <a:buFont typeface="Wingdings" pitchFamily="2" charset="2"/>
              <a:buChar char="Ø"/>
              <a:defRPr/>
            </a:pPr>
            <a:r>
              <a:rPr lang="en-US" sz="3375" dirty="0">
                <a:ea typeface="MS PGothic" pitchFamily="34" charset="-128"/>
              </a:rPr>
              <a:t>Why use an e-survey rather than a hard-copy survey/ intercept survey/ alternative survey or other data collection strategy?</a:t>
            </a:r>
          </a:p>
          <a:p>
            <a:pPr marL="0" indent="0">
              <a:lnSpc>
                <a:spcPct val="80000"/>
              </a:lnSpc>
              <a:spcBef>
                <a:spcPts val="2250"/>
              </a:spcBef>
              <a:buClr>
                <a:srgbClr val="000066"/>
              </a:buClr>
              <a:buSzPct val="100000"/>
              <a:buNone/>
              <a:defRPr/>
            </a:pPr>
            <a:endParaRPr lang="en-US" sz="3375" dirty="0">
              <a:ea typeface="MS PGothic" pitchFamily="34" charset="-128"/>
            </a:endParaRPr>
          </a:p>
          <a:p>
            <a:pPr>
              <a:lnSpc>
                <a:spcPct val="80000"/>
              </a:lnSpc>
              <a:spcBef>
                <a:spcPts val="2250"/>
              </a:spcBef>
              <a:buClr>
                <a:srgbClr val="000066"/>
              </a:buClr>
              <a:buSzPct val="100000"/>
              <a:buFont typeface="Wingdings" pitchFamily="2" charset="2"/>
              <a:buChar char="Ø"/>
              <a:defRPr/>
            </a:pPr>
            <a:r>
              <a:rPr lang="en-US" sz="3375" dirty="0">
                <a:ea typeface="MS PGothic" pitchFamily="34" charset="-128"/>
              </a:rPr>
              <a:t> What </a:t>
            </a:r>
            <a:r>
              <a:rPr lang="en-US" sz="3375" dirty="0" smtClean="0">
                <a:ea typeface="MS PGothic" pitchFamily="34" charset="-128"/>
              </a:rPr>
              <a:t>question </a:t>
            </a:r>
            <a:r>
              <a:rPr lang="en-US" sz="3375" dirty="0">
                <a:ea typeface="MS PGothic" pitchFamily="34" charset="-128"/>
              </a:rPr>
              <a:t>types do you need?</a:t>
            </a:r>
          </a:p>
          <a:p>
            <a:pPr lvl="1">
              <a:spcBef>
                <a:spcPts val="563"/>
              </a:spcBef>
              <a:buClr>
                <a:srgbClr val="000066"/>
              </a:buClr>
              <a:buSzPct val="100000"/>
              <a:buFont typeface="Wingdings" panose="05000000000000000000" pitchFamily="2" charset="2"/>
              <a:buChar char="§"/>
              <a:defRPr/>
            </a:pPr>
            <a:r>
              <a:rPr lang="en-US" dirty="0" smtClean="0">
                <a:ea typeface="MS PGothic" pitchFamily="34" charset="-128"/>
              </a:rPr>
              <a:t> How will they be displayed?</a:t>
            </a:r>
          </a:p>
          <a:p>
            <a:pPr lvl="1">
              <a:spcBef>
                <a:spcPts val="563"/>
              </a:spcBef>
              <a:buClr>
                <a:srgbClr val="000066"/>
              </a:buClr>
              <a:buSzPct val="100000"/>
              <a:buFont typeface="Wingdings" panose="05000000000000000000" pitchFamily="2" charset="2"/>
              <a:buChar char="§"/>
              <a:defRPr/>
            </a:pPr>
            <a:r>
              <a:rPr lang="en-US" dirty="0" smtClean="0">
                <a:ea typeface="MS PGothic" pitchFamily="34" charset="-128"/>
              </a:rPr>
              <a:t> Do you need an “other” field?</a:t>
            </a:r>
          </a:p>
          <a:p>
            <a:pPr lvl="1">
              <a:spcBef>
                <a:spcPts val="563"/>
              </a:spcBef>
              <a:buClr>
                <a:srgbClr val="000066"/>
              </a:buClr>
              <a:buSzPct val="100000"/>
              <a:buFont typeface="Wingdings" panose="05000000000000000000" pitchFamily="2" charset="2"/>
              <a:buChar char="§"/>
              <a:defRPr/>
            </a:pPr>
            <a:r>
              <a:rPr lang="en-US" dirty="0" smtClean="0">
                <a:ea typeface="MS PGothic" pitchFamily="34" charset="-128"/>
              </a:rPr>
              <a:t> Should they be “required?”</a:t>
            </a:r>
          </a:p>
          <a:p>
            <a:pPr marL="0" indent="0">
              <a:spcBef>
                <a:spcPts val="563"/>
              </a:spcBef>
              <a:buClr>
                <a:srgbClr val="000066"/>
              </a:buClr>
              <a:buSzPct val="100000"/>
              <a:buNone/>
              <a:defRPr/>
            </a:pPr>
            <a:endParaRPr lang="en-US" dirty="0" smtClean="0">
              <a:ea typeface="MS PGothic" pitchFamily="34" charset="-128"/>
            </a:endParaRPr>
          </a:p>
          <a:p>
            <a:pPr>
              <a:spcBef>
                <a:spcPts val="563"/>
              </a:spcBef>
              <a:buClr>
                <a:srgbClr val="000066"/>
              </a:buClr>
              <a:buSzPct val="100000"/>
              <a:buFont typeface="Wingdings" panose="05000000000000000000" pitchFamily="2" charset="2"/>
              <a:buChar char="Ø"/>
              <a:defRPr/>
            </a:pPr>
            <a:endParaRPr lang="en-US" sz="3375" dirty="0">
              <a:ea typeface="MS PGothic" pitchFamily="34" charset="-128"/>
            </a:endParaRPr>
          </a:p>
        </p:txBody>
      </p:sp>
      <p:sp>
        <p:nvSpPr>
          <p:cNvPr id="9" name="Slide Number Placeholder 5"/>
          <p:cNvSpPr>
            <a:spLocks noGrp="1"/>
          </p:cNvSpPr>
          <p:nvPr>
            <p:ph type="sldNum" sz="quarter" idx="12"/>
          </p:nvPr>
        </p:nvSpPr>
        <p:spPr>
          <a:xfrm>
            <a:off x="7929562" y="6244828"/>
            <a:ext cx="500063" cy="476250"/>
          </a:xfrm>
        </p:spPr>
        <p:txBody>
          <a:bodyPr/>
          <a:lstStyle/>
          <a:p>
            <a:r>
              <a:rPr lang="en-US" dirty="0" smtClean="0"/>
              <a:t>1</a:t>
            </a: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42991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14655"/>
            <a:ext cx="8458200" cy="990600"/>
          </a:xfrm>
        </p:spPr>
        <p:txBody>
          <a:bodyPr>
            <a:noAutofit/>
          </a:bodyPr>
          <a:lstStyle/>
          <a:p>
            <a:r>
              <a:rPr lang="en-US" sz="3400" dirty="0" smtClean="0">
                <a:solidFill>
                  <a:schemeClr val="tx1"/>
                </a:solidFill>
              </a:rPr>
              <a:t>What do you need to do to conduct Evaluation?</a:t>
            </a:r>
            <a:endParaRPr lang="en-US" sz="3400" dirty="0">
              <a:solidFill>
                <a:schemeClr val="tx1"/>
              </a:solidFill>
            </a:endParaRPr>
          </a:p>
        </p:txBody>
      </p:sp>
      <p:sp>
        <p:nvSpPr>
          <p:cNvPr id="3" name="Content Placeholder 2"/>
          <p:cNvSpPr>
            <a:spLocks noGrp="1"/>
          </p:cNvSpPr>
          <p:nvPr>
            <p:ph sz="quarter" idx="1"/>
          </p:nvPr>
        </p:nvSpPr>
        <p:spPr>
          <a:xfrm>
            <a:off x="457200" y="1752600"/>
            <a:ext cx="8229600" cy="3810000"/>
          </a:xfrm>
        </p:spPr>
        <p:txBody>
          <a:bodyPr/>
          <a:lstStyle/>
          <a:p>
            <a:r>
              <a:rPr lang="en-US" sz="2800" dirty="0" smtClean="0"/>
              <a:t>Specify key evaluation questions</a:t>
            </a:r>
          </a:p>
          <a:p>
            <a:pPr marL="349250" indent="0">
              <a:spcBef>
                <a:spcPts val="1800"/>
              </a:spcBef>
            </a:pPr>
            <a:r>
              <a:rPr lang="en-US" sz="2800" dirty="0" smtClean="0"/>
              <a:t> Specify an approach (evaluation design)</a:t>
            </a:r>
          </a:p>
          <a:p>
            <a:pPr marL="858838" indent="55563">
              <a:spcBef>
                <a:spcPts val="1800"/>
              </a:spcBef>
            </a:pPr>
            <a:r>
              <a:rPr lang="en-US" sz="2800" dirty="0" smtClean="0"/>
              <a:t>  Apply evaluation logic</a:t>
            </a:r>
          </a:p>
          <a:p>
            <a:pPr marL="1554163" indent="330200">
              <a:spcBef>
                <a:spcPts val="1800"/>
              </a:spcBef>
            </a:pPr>
            <a:r>
              <a:rPr lang="en-US" sz="2800" dirty="0" smtClean="0"/>
              <a:t>Collect and analyze data</a:t>
            </a:r>
          </a:p>
          <a:p>
            <a:pPr marL="2111375" indent="293688">
              <a:spcBef>
                <a:spcPts val="1800"/>
              </a:spcBef>
            </a:pPr>
            <a:r>
              <a:rPr lang="en-US" sz="2800" dirty="0" smtClean="0"/>
              <a:t> Summarize and share findings </a:t>
            </a:r>
            <a:endParaRPr lang="en-US" dirty="0"/>
          </a:p>
        </p:txBody>
      </p:sp>
      <p:sp>
        <p:nvSpPr>
          <p:cNvPr id="4" name="Slide Number Placeholder 3"/>
          <p:cNvSpPr>
            <a:spLocks noGrp="1"/>
          </p:cNvSpPr>
          <p:nvPr>
            <p:ph type="sldNum" sz="quarter" idx="12"/>
          </p:nvPr>
        </p:nvSpPr>
        <p:spPr/>
        <p:txBody>
          <a:bodyPr/>
          <a:lstStyle/>
          <a:p>
            <a:r>
              <a:rPr lang="en-US" dirty="0" smtClean="0"/>
              <a:t>1</a:t>
            </a:r>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4145002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Create </a:t>
            </a:r>
            <a:r>
              <a:rPr lang="en-US" dirty="0"/>
              <a:t>an </a:t>
            </a:r>
            <a:r>
              <a:rPr lang="en-US" dirty="0" smtClean="0"/>
              <a:t>E-survey</a:t>
            </a:r>
            <a:endParaRPr lang="en-US" dirty="0"/>
          </a:p>
        </p:txBody>
      </p:sp>
      <p:sp>
        <p:nvSpPr>
          <p:cNvPr id="3" name="Content Placeholder 2"/>
          <p:cNvSpPr>
            <a:spLocks noGrp="1"/>
          </p:cNvSpPr>
          <p:nvPr>
            <p:ph idx="1"/>
          </p:nvPr>
        </p:nvSpPr>
        <p:spPr>
          <a:xfrm>
            <a:off x="685800" y="1570038"/>
            <a:ext cx="7315200" cy="4251325"/>
          </a:xfrm>
        </p:spPr>
        <p:txBody>
          <a:bodyPr/>
          <a:lstStyle/>
          <a:p>
            <a:pPr marL="0" indent="0">
              <a:lnSpc>
                <a:spcPct val="200000"/>
              </a:lnSpc>
              <a:buNone/>
            </a:pPr>
            <a:r>
              <a:rPr lang="en-US" dirty="0" smtClean="0"/>
              <a:t>Strong items</a:t>
            </a:r>
          </a:p>
          <a:p>
            <a:pPr marL="0" indent="0">
              <a:lnSpc>
                <a:spcPct val="200000"/>
              </a:lnSpc>
              <a:buNone/>
            </a:pPr>
            <a:r>
              <a:rPr lang="en-US" dirty="0" smtClean="0"/>
              <a:t>Administration plan</a:t>
            </a:r>
          </a:p>
          <a:p>
            <a:pPr marL="0" indent="0">
              <a:lnSpc>
                <a:spcPct val="200000"/>
              </a:lnSpc>
              <a:buNone/>
            </a:pPr>
            <a:r>
              <a:rPr lang="en-US" dirty="0"/>
              <a:t>A</a:t>
            </a:r>
            <a:r>
              <a:rPr lang="en-US" dirty="0" smtClean="0"/>
              <a:t>nalysis plan</a:t>
            </a:r>
          </a:p>
          <a:p>
            <a:pPr marL="0" indent="0">
              <a:lnSpc>
                <a:spcPct val="200000"/>
              </a:lnSpc>
              <a:buNone/>
            </a:pPr>
            <a:r>
              <a:rPr lang="en-US" dirty="0"/>
              <a:t>R</a:t>
            </a:r>
            <a:r>
              <a:rPr lang="en-US" dirty="0" smtClean="0"/>
              <a:t>espondent experience</a:t>
            </a:r>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2</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pic>
        <p:nvPicPr>
          <p:cNvPr id="6" name="Picture 5"/>
          <p:cNvPicPr>
            <a:picLocks noChangeAspect="1"/>
          </p:cNvPicPr>
          <p:nvPr/>
        </p:nvPicPr>
        <p:blipFill rotWithShape="1">
          <a:blip r:embed="rId2"/>
          <a:srcRect l="17323" t="6625" r="59404" b="53375"/>
          <a:stretch/>
        </p:blipFill>
        <p:spPr>
          <a:xfrm>
            <a:off x="5084618" y="1711419"/>
            <a:ext cx="3546764"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2123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375" y="642938"/>
            <a:ext cx="7715250" cy="714375"/>
          </a:xfrm>
        </p:spPr>
        <p:txBody>
          <a:bodyPr>
            <a:noAutofit/>
          </a:bodyPr>
          <a:lstStyle/>
          <a:p>
            <a:r>
              <a:rPr lang="en-US" sz="3600" dirty="0" smtClean="0">
                <a:solidFill>
                  <a:schemeClr val="tx1"/>
                </a:solidFill>
              </a:rPr>
              <a:t>Multiple Choice (only 1 answer)</a:t>
            </a:r>
            <a:br>
              <a:rPr lang="en-US" sz="3600" dirty="0" smtClean="0">
                <a:solidFill>
                  <a:schemeClr val="tx1"/>
                </a:solidFill>
              </a:rPr>
            </a:br>
            <a:r>
              <a:rPr lang="en-US" sz="3600" i="1" dirty="0" smtClean="0">
                <a:solidFill>
                  <a:schemeClr val="tx1"/>
                </a:solidFill>
              </a:rPr>
              <a:t>Forced Choice </a:t>
            </a:r>
            <a:r>
              <a:rPr lang="en-US" sz="3600" dirty="0" smtClean="0">
                <a:solidFill>
                  <a:schemeClr val="tx1"/>
                </a:solidFill>
              </a:rPr>
              <a:t>Item</a:t>
            </a:r>
            <a:r>
              <a:rPr lang="en-US" sz="3600" i="1" dirty="0" smtClean="0">
                <a:solidFill>
                  <a:schemeClr val="tx1"/>
                </a:solidFill>
              </a:rPr>
              <a:t> </a:t>
            </a:r>
            <a:r>
              <a:rPr lang="en-US" sz="3600" dirty="0" smtClean="0">
                <a:solidFill>
                  <a:schemeClr val="tx1"/>
                </a:solidFill>
              </a:rPr>
              <a:t>(MO)</a:t>
            </a:r>
            <a:endParaRPr lang="en-US" sz="3600" dirty="0">
              <a:solidFill>
                <a:schemeClr val="tx1"/>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71751" y="1928813"/>
            <a:ext cx="3984427" cy="219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85875" y="4500562"/>
            <a:ext cx="6643688" cy="669414"/>
          </a:xfrm>
          <a:prstGeom prst="rect">
            <a:avLst/>
          </a:prstGeom>
          <a:noFill/>
        </p:spPr>
        <p:txBody>
          <a:bodyPr wrap="square" rtlCol="0">
            <a:spAutoFit/>
          </a:bodyPr>
          <a:lstStyle/>
          <a:p>
            <a:r>
              <a:rPr lang="en-US" sz="1875" dirty="0">
                <a:latin typeface="Trebuchet MS" panose="020B0603020202020204" pitchFamily="34" charset="0"/>
              </a:rPr>
              <a:t>Directions read: Mark One – unless it is so obvious that is the expectation.</a:t>
            </a:r>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5"/>
          <p:cNvSpPr>
            <a:spLocks noGrp="1"/>
          </p:cNvSpPr>
          <p:nvPr>
            <p:ph type="sldNum" sz="quarter" idx="4294967295"/>
          </p:nvPr>
        </p:nvSpPr>
        <p:spPr>
          <a:xfrm>
            <a:off x="7929562" y="6244828"/>
            <a:ext cx="500063" cy="476250"/>
          </a:xfrm>
          <a:prstGeom prst="rect">
            <a:avLst/>
          </a:prstGeom>
        </p:spPr>
        <p:txBody>
          <a:bodyPr/>
          <a:lstStyle/>
          <a:p>
            <a:r>
              <a:rPr lang="en-US" dirty="0" smtClean="0"/>
              <a:t>3</a:t>
            </a:r>
          </a:p>
        </p:txBody>
      </p:sp>
    </p:spTree>
    <p:extLst>
      <p:ext uri="{BB962C8B-B14F-4D97-AF65-F5344CB8AC3E}">
        <p14:creationId xmlns:p14="http://schemas.microsoft.com/office/powerpoint/2010/main" val="439712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85750"/>
            <a:ext cx="7715250" cy="1071563"/>
          </a:xfrm>
        </p:spPr>
        <p:txBody>
          <a:bodyPr>
            <a:noAutofit/>
          </a:bodyPr>
          <a:lstStyle/>
          <a:p>
            <a:r>
              <a:rPr lang="en-US" sz="3600" dirty="0" smtClean="0">
                <a:solidFill>
                  <a:schemeClr val="tx1"/>
                </a:solidFill>
              </a:rPr>
              <a:t>Multiple Choice (multiple answers)</a:t>
            </a:r>
            <a:br>
              <a:rPr lang="en-US" sz="3600" dirty="0" smtClean="0">
                <a:solidFill>
                  <a:schemeClr val="tx1"/>
                </a:solidFill>
              </a:rPr>
            </a:br>
            <a:r>
              <a:rPr lang="en-US" sz="3600" i="1" dirty="0" smtClean="0">
                <a:solidFill>
                  <a:schemeClr val="tx1"/>
                </a:solidFill>
              </a:rPr>
              <a:t>Multiple Response </a:t>
            </a:r>
            <a:r>
              <a:rPr lang="en-US" sz="3600" dirty="0" smtClean="0">
                <a:solidFill>
                  <a:schemeClr val="tx1"/>
                </a:solidFill>
              </a:rPr>
              <a:t>Item (MATA)</a:t>
            </a:r>
            <a:endParaRPr lang="en-US" sz="3600" dirty="0">
              <a:solidFill>
                <a:schemeClr val="tx1"/>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28750" y="1357313"/>
            <a:ext cx="5857875"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57625" y="2928937"/>
            <a:ext cx="4286250" cy="669414"/>
          </a:xfrm>
          <a:prstGeom prst="rect">
            <a:avLst/>
          </a:prstGeom>
          <a:noFill/>
        </p:spPr>
        <p:txBody>
          <a:bodyPr wrap="square" rtlCol="0">
            <a:spAutoFit/>
          </a:bodyPr>
          <a:lstStyle/>
          <a:p>
            <a:r>
              <a:rPr lang="en-US" sz="1875" dirty="0">
                <a:solidFill>
                  <a:srgbClr val="FF0000"/>
                </a:solidFill>
                <a:latin typeface="Trebuchet MS" panose="020B0603020202020204" pitchFamily="34" charset="0"/>
              </a:rPr>
              <a:t>Multiple response items often create analysis challenges.  Use sparingly. </a:t>
            </a:r>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5"/>
          <p:cNvSpPr>
            <a:spLocks noGrp="1"/>
          </p:cNvSpPr>
          <p:nvPr>
            <p:ph type="sldNum" sz="quarter" idx="4294967295"/>
          </p:nvPr>
        </p:nvSpPr>
        <p:spPr>
          <a:xfrm>
            <a:off x="7929562" y="6244828"/>
            <a:ext cx="500063" cy="476250"/>
          </a:xfrm>
          <a:prstGeom prst="rect">
            <a:avLst/>
          </a:prstGeom>
        </p:spPr>
        <p:txBody>
          <a:bodyPr/>
          <a:lstStyle/>
          <a:p>
            <a:r>
              <a:rPr lang="en-US" dirty="0" smtClean="0"/>
              <a:t>4</a:t>
            </a:r>
          </a:p>
        </p:txBody>
      </p:sp>
    </p:spTree>
    <p:extLst>
      <p:ext uri="{BB962C8B-B14F-4D97-AF65-F5344CB8AC3E}">
        <p14:creationId xmlns:p14="http://schemas.microsoft.com/office/powerpoint/2010/main" val="3256582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85750"/>
            <a:ext cx="7715250" cy="1071563"/>
          </a:xfrm>
        </p:spPr>
        <p:txBody>
          <a:bodyPr/>
          <a:lstStyle/>
          <a:p>
            <a:r>
              <a:rPr lang="en-US" sz="3600" dirty="0" smtClean="0">
                <a:solidFill>
                  <a:schemeClr val="tx1"/>
                </a:solidFill>
              </a:rPr>
              <a:t>Comment/Essay Box/Open-ended</a:t>
            </a:r>
            <a:endParaRPr lang="en-US" sz="3600" dirty="0">
              <a:solidFill>
                <a:schemeClr val="tx1"/>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28687" y="2204357"/>
            <a:ext cx="7472363" cy="258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0" name="Slide Number Placeholder 5"/>
          <p:cNvSpPr>
            <a:spLocks noGrp="1"/>
          </p:cNvSpPr>
          <p:nvPr>
            <p:ph type="sldNum" sz="quarter" idx="4294967295"/>
          </p:nvPr>
        </p:nvSpPr>
        <p:spPr>
          <a:xfrm>
            <a:off x="7929562" y="6244828"/>
            <a:ext cx="500063" cy="476250"/>
          </a:xfrm>
          <a:prstGeom prst="rect">
            <a:avLst/>
          </a:prstGeom>
        </p:spPr>
        <p:txBody>
          <a:bodyPr/>
          <a:lstStyle/>
          <a:p>
            <a:r>
              <a:rPr lang="en-US" dirty="0" smtClean="0"/>
              <a:t>5</a:t>
            </a:r>
          </a:p>
        </p:txBody>
      </p:sp>
    </p:spTree>
    <p:extLst>
      <p:ext uri="{BB962C8B-B14F-4D97-AF65-F5344CB8AC3E}">
        <p14:creationId xmlns:p14="http://schemas.microsoft.com/office/powerpoint/2010/main" val="1551482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85751"/>
            <a:ext cx="7715250" cy="933450"/>
          </a:xfrm>
        </p:spPr>
        <p:txBody>
          <a:bodyPr>
            <a:normAutofit fontScale="90000"/>
          </a:bodyPr>
          <a:lstStyle/>
          <a:p>
            <a:r>
              <a:rPr lang="en-US" sz="4000" dirty="0">
                <a:solidFill>
                  <a:schemeClr val="tx1"/>
                </a:solidFill>
              </a:rPr>
              <a:t>Matrix of Choices </a:t>
            </a:r>
            <a:r>
              <a:rPr lang="en-US" dirty="0" smtClean="0">
                <a:solidFill>
                  <a:schemeClr val="tx1"/>
                </a:solidFill>
              </a:rPr>
              <a:t/>
            </a:r>
            <a:br>
              <a:rPr lang="en-US" dirty="0" smtClean="0">
                <a:solidFill>
                  <a:schemeClr val="tx1"/>
                </a:solidFill>
              </a:rPr>
            </a:br>
            <a:r>
              <a:rPr lang="en-US" sz="2700" dirty="0">
                <a:solidFill>
                  <a:schemeClr val="tx1"/>
                </a:solidFill>
              </a:rPr>
              <a:t>(1 answer/row vs. multi answers/row)</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4375" y="1295400"/>
            <a:ext cx="7844583" cy="234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4375" y="3686478"/>
            <a:ext cx="8089535"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5"/>
          <p:cNvSpPr>
            <a:spLocks noGrp="1"/>
          </p:cNvSpPr>
          <p:nvPr>
            <p:ph type="sldNum" sz="quarter" idx="4294967295"/>
          </p:nvPr>
        </p:nvSpPr>
        <p:spPr>
          <a:xfrm>
            <a:off x="7929562" y="6244828"/>
            <a:ext cx="500063" cy="476250"/>
          </a:xfrm>
          <a:prstGeom prst="rect">
            <a:avLst/>
          </a:prstGeom>
        </p:spPr>
        <p:txBody>
          <a:bodyPr/>
          <a:lstStyle/>
          <a:p>
            <a:r>
              <a:rPr lang="en-US" dirty="0" smtClean="0"/>
              <a:t>6</a:t>
            </a:r>
          </a:p>
        </p:txBody>
      </p:sp>
    </p:spTree>
    <p:extLst>
      <p:ext uri="{BB962C8B-B14F-4D97-AF65-F5344CB8AC3E}">
        <p14:creationId xmlns:p14="http://schemas.microsoft.com/office/powerpoint/2010/main" val="2938000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500062"/>
            <a:ext cx="7715250" cy="785813"/>
          </a:xfrm>
        </p:spPr>
        <p:txBody>
          <a:bodyPr/>
          <a:lstStyle/>
          <a:p>
            <a:r>
              <a:rPr lang="en-US" sz="3600" dirty="0" err="1" smtClean="0">
                <a:solidFill>
                  <a:schemeClr val="tx1"/>
                </a:solidFill>
              </a:rPr>
              <a:t>Likert</a:t>
            </a:r>
            <a:r>
              <a:rPr lang="en-US" sz="3600" dirty="0" smtClean="0">
                <a:solidFill>
                  <a:schemeClr val="tx1"/>
                </a:solidFill>
              </a:rPr>
              <a:t>/Rating Scale</a:t>
            </a:r>
            <a:endParaRPr lang="en-US" sz="3600" dirty="0">
              <a:solidFill>
                <a:schemeClr val="tx1"/>
              </a:solidFill>
            </a:endParaRPr>
          </a:p>
        </p:txBody>
      </p:sp>
      <p:graphicFrame>
        <p:nvGraphicFramePr>
          <p:cNvPr id="3" name="Table 2"/>
          <p:cNvGraphicFramePr>
            <a:graphicFrameLocks noGrp="1"/>
          </p:cNvGraphicFramePr>
          <p:nvPr>
            <p:extLst/>
          </p:nvPr>
        </p:nvGraphicFramePr>
        <p:xfrm>
          <a:off x="571500" y="1785938"/>
          <a:ext cx="8051890" cy="3033135"/>
        </p:xfrm>
        <a:graphic>
          <a:graphicData uri="http://schemas.openxmlformats.org/drawingml/2006/table">
            <a:tbl>
              <a:tblPr firstRow="1" bandRow="1">
                <a:tableStyleId>{5C22544A-7EE6-4342-B048-85BDC9FD1C3A}</a:tableStyleId>
              </a:tblPr>
              <a:tblGrid>
                <a:gridCol w="1571625"/>
                <a:gridCol w="1285875"/>
                <a:gridCol w="1285875"/>
                <a:gridCol w="1285875"/>
                <a:gridCol w="1357313"/>
                <a:gridCol w="1265327"/>
              </a:tblGrid>
              <a:tr h="840869">
                <a:tc>
                  <a:txBody>
                    <a:bodyPr/>
                    <a:lstStyle/>
                    <a:p>
                      <a:endParaRPr lang="en-US" sz="1700" dirty="0"/>
                    </a:p>
                  </a:txBody>
                  <a:tcPr marL="85725" marR="85725" marT="42863" marB="42863"/>
                </a:tc>
                <a:tc>
                  <a:txBody>
                    <a:bodyPr/>
                    <a:lstStyle/>
                    <a:p>
                      <a:pPr algn="ctr"/>
                      <a:r>
                        <a:rPr lang="en-US" sz="1700" dirty="0" smtClean="0"/>
                        <a:t>Not at all important</a:t>
                      </a:r>
                      <a:endParaRPr lang="en-US" sz="1700" dirty="0"/>
                    </a:p>
                  </a:txBody>
                  <a:tcPr marL="85725" marR="85725" marT="42863" marB="42863"/>
                </a:tc>
                <a:tc>
                  <a:txBody>
                    <a:bodyPr/>
                    <a:lstStyle/>
                    <a:p>
                      <a:pPr algn="ctr"/>
                      <a:r>
                        <a:rPr lang="en-US" sz="1700" dirty="0" smtClean="0"/>
                        <a:t>Slightly important</a:t>
                      </a:r>
                      <a:endParaRPr lang="en-US" sz="1700" dirty="0"/>
                    </a:p>
                  </a:txBody>
                  <a:tcPr marL="85725" marR="85725" marT="42863" marB="42863"/>
                </a:tc>
                <a:tc>
                  <a:txBody>
                    <a:bodyPr/>
                    <a:lstStyle/>
                    <a:p>
                      <a:pPr algn="ctr"/>
                      <a:r>
                        <a:rPr lang="en-US" sz="1700" dirty="0" smtClean="0"/>
                        <a:t>Somewhat important</a:t>
                      </a:r>
                      <a:endParaRPr lang="en-US" sz="1700" dirty="0"/>
                    </a:p>
                  </a:txBody>
                  <a:tcPr marL="85725" marR="85725" marT="42863" marB="42863"/>
                </a:tc>
                <a:tc>
                  <a:txBody>
                    <a:bodyPr/>
                    <a:lstStyle/>
                    <a:p>
                      <a:pPr algn="ctr"/>
                      <a:r>
                        <a:rPr lang="en-US" sz="1700" dirty="0" smtClean="0"/>
                        <a:t>Moderately important</a:t>
                      </a:r>
                      <a:endParaRPr lang="en-US" sz="1700" dirty="0"/>
                    </a:p>
                  </a:txBody>
                  <a:tcPr marL="85725" marR="85725" marT="42863" marB="42863"/>
                </a:tc>
                <a:tc>
                  <a:txBody>
                    <a:bodyPr/>
                    <a:lstStyle/>
                    <a:p>
                      <a:pPr algn="ctr"/>
                      <a:r>
                        <a:rPr lang="en-US" sz="1700" dirty="0" smtClean="0"/>
                        <a:t>Extremely</a:t>
                      </a:r>
                      <a:r>
                        <a:rPr lang="en-US" sz="1700" baseline="0" dirty="0" smtClean="0"/>
                        <a:t> important</a:t>
                      </a:r>
                      <a:endParaRPr lang="en-US" sz="1700" dirty="0"/>
                    </a:p>
                  </a:txBody>
                  <a:tcPr marL="85725" marR="85725" marT="42863" marB="42863"/>
                </a:tc>
              </a:tr>
              <a:tr h="730756">
                <a:tc>
                  <a:txBody>
                    <a:bodyPr/>
                    <a:lstStyle/>
                    <a:p>
                      <a:r>
                        <a:rPr lang="en-US" sz="1900" dirty="0" smtClean="0"/>
                        <a:t>Quality of ingredients</a:t>
                      </a:r>
                      <a:endParaRPr lang="en-US" sz="1900" dirty="0"/>
                    </a:p>
                  </a:txBody>
                  <a:tcPr marL="85725" marR="85725" marT="42863" marB="42863"/>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r>
              <a:tr h="487170">
                <a:tc>
                  <a:txBody>
                    <a:bodyPr/>
                    <a:lstStyle/>
                    <a:p>
                      <a:r>
                        <a:rPr lang="en-US" sz="1900" dirty="0" smtClean="0"/>
                        <a:t>Flavor</a:t>
                      </a:r>
                      <a:endParaRPr lang="en-US" sz="1900" dirty="0"/>
                    </a:p>
                  </a:txBody>
                  <a:tcPr marL="85725" marR="85725" marT="42863" marB="42863"/>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a:p>
                  </a:txBody>
                  <a:tcPr marL="85725" marR="85725" marT="42863" marB="42863" anchor="ctr"/>
                </a:tc>
                <a:tc>
                  <a:txBody>
                    <a:bodyPr/>
                    <a:lstStyle/>
                    <a:p>
                      <a:pPr algn="ctr"/>
                      <a:endParaRPr lang="en-US" sz="1700" dirty="0"/>
                    </a:p>
                  </a:txBody>
                  <a:tcPr marL="85725" marR="85725" marT="42863" marB="42863" anchor="ctr"/>
                </a:tc>
              </a:tr>
              <a:tr h="487170">
                <a:tc>
                  <a:txBody>
                    <a:bodyPr/>
                    <a:lstStyle/>
                    <a:p>
                      <a:r>
                        <a:rPr lang="en-US" sz="1900" dirty="0" smtClean="0"/>
                        <a:t>Texture</a:t>
                      </a:r>
                      <a:endParaRPr lang="en-US" sz="1900" dirty="0"/>
                    </a:p>
                  </a:txBody>
                  <a:tcPr marL="85725" marR="85725" marT="42863" marB="42863"/>
                </a:tc>
                <a:tc>
                  <a:txBody>
                    <a:bodyPr/>
                    <a:lstStyle/>
                    <a:p>
                      <a:pPr algn="ctr"/>
                      <a:endParaRPr lang="en-US" sz="1700"/>
                    </a:p>
                  </a:txBody>
                  <a:tcPr marL="85725" marR="85725" marT="42863" marB="42863" anchor="ctr"/>
                </a:tc>
                <a:tc>
                  <a:txBody>
                    <a:bodyPr/>
                    <a:lstStyle/>
                    <a:p>
                      <a:pPr algn="ctr"/>
                      <a:endParaRPr lang="en-US" sz="170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r>
              <a:tr h="487170">
                <a:tc>
                  <a:txBody>
                    <a:bodyPr/>
                    <a:lstStyle/>
                    <a:p>
                      <a:r>
                        <a:rPr lang="en-US" sz="1900" dirty="0" smtClean="0"/>
                        <a:t>Brand</a:t>
                      </a:r>
                      <a:endParaRPr lang="en-US" sz="1900" dirty="0"/>
                    </a:p>
                  </a:txBody>
                  <a:tcPr marL="85725" marR="85725" marT="42863" marB="42863"/>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c>
                  <a:txBody>
                    <a:bodyPr/>
                    <a:lstStyle/>
                    <a:p>
                      <a:pPr algn="ctr"/>
                      <a:endParaRPr lang="en-US" sz="1700" dirty="0"/>
                    </a:p>
                  </a:txBody>
                  <a:tcPr marL="85725" marR="85725" marT="42863" marB="42863" anchor="ctr"/>
                </a:tc>
              </a:tr>
            </a:tbl>
          </a:graphicData>
        </a:graphic>
      </p:graphicFrame>
      <p:sp>
        <p:nvSpPr>
          <p:cNvPr id="4" name="Oval 3"/>
          <p:cNvSpPr/>
          <p:nvPr/>
        </p:nvSpPr>
        <p:spPr>
          <a:xfrm>
            <a:off x="2600325" y="2928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29063" y="2907506"/>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3500" y="2928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00813" y="2928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58125" y="2928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00325" y="3571875"/>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29063" y="3571875"/>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43500" y="3571875"/>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00813" y="3571875"/>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58125" y="3571875"/>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29063" y="4071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600325" y="4071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071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00813" y="4071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58125" y="4071937"/>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29063" y="4572000"/>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00325" y="4572000"/>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43500" y="4572000"/>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500813" y="4572000"/>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58125" y="4572000"/>
            <a:ext cx="257175"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30116" y="4917197"/>
            <a:ext cx="7572375" cy="1044710"/>
          </a:xfrm>
          <a:prstGeom prst="rect">
            <a:avLst/>
          </a:prstGeom>
          <a:noFill/>
        </p:spPr>
        <p:txBody>
          <a:bodyPr wrap="square" rtlCol="0">
            <a:spAutoFit/>
          </a:bodyPr>
          <a:lstStyle/>
          <a:p>
            <a:r>
              <a:rPr lang="en-US" sz="2063" dirty="0">
                <a:latin typeface="Trebuchet MS" panose="020B0603020202020204" pitchFamily="34" charset="0"/>
              </a:rPr>
              <a:t>A true </a:t>
            </a:r>
            <a:r>
              <a:rPr lang="en-US" sz="2063" dirty="0" err="1">
                <a:latin typeface="Trebuchet MS" panose="020B0603020202020204" pitchFamily="34" charset="0"/>
              </a:rPr>
              <a:t>Likert</a:t>
            </a:r>
            <a:r>
              <a:rPr lang="en-US" sz="2063" dirty="0">
                <a:latin typeface="Trebuchet MS" panose="020B0603020202020204" pitchFamily="34" charset="0"/>
              </a:rPr>
              <a:t> scale has 5 answer choices, and by the way it is pronounced Lick –</a:t>
            </a:r>
            <a:r>
              <a:rPr lang="en-US" sz="2063" dirty="0" err="1">
                <a:latin typeface="Trebuchet MS" panose="020B0603020202020204" pitchFamily="34" charset="0"/>
              </a:rPr>
              <a:t>ert</a:t>
            </a:r>
            <a:r>
              <a:rPr lang="en-US" sz="2063" dirty="0">
                <a:latin typeface="Trebuchet MS" panose="020B0603020202020204" pitchFamily="34" charset="0"/>
              </a:rPr>
              <a:t>  not Like –</a:t>
            </a:r>
            <a:r>
              <a:rPr lang="en-US" sz="2063" dirty="0" err="1">
                <a:latin typeface="Trebuchet MS" panose="020B0603020202020204" pitchFamily="34" charset="0"/>
              </a:rPr>
              <a:t>ert</a:t>
            </a:r>
            <a:r>
              <a:rPr lang="en-US" sz="2063" dirty="0">
                <a:latin typeface="Trebuchet MS" panose="020B0603020202020204" pitchFamily="34" charset="0"/>
              </a:rPr>
              <a:t>.  (The strategy was named for </a:t>
            </a:r>
            <a:r>
              <a:rPr lang="en-US" sz="2063" dirty="0" err="1">
                <a:latin typeface="Trebuchet MS" panose="020B0603020202020204" pitchFamily="34" charset="0"/>
              </a:rPr>
              <a:t>Rensis</a:t>
            </a:r>
            <a:r>
              <a:rPr lang="en-US" sz="2063" dirty="0">
                <a:latin typeface="Trebuchet MS" panose="020B0603020202020204" pitchFamily="34" charset="0"/>
              </a:rPr>
              <a:t> </a:t>
            </a:r>
            <a:r>
              <a:rPr lang="en-US" sz="2063" dirty="0" err="1">
                <a:latin typeface="Trebuchet MS" panose="020B0603020202020204" pitchFamily="34" charset="0"/>
              </a:rPr>
              <a:t>Likert</a:t>
            </a:r>
            <a:r>
              <a:rPr lang="en-US" sz="2063" dirty="0">
                <a:latin typeface="Trebuchet MS" panose="020B0603020202020204" pitchFamily="34" charset="0"/>
              </a:rPr>
              <a:t> who invented or popularized them.)</a:t>
            </a:r>
          </a:p>
        </p:txBody>
      </p:sp>
      <p:sp>
        <p:nvSpPr>
          <p:cNvPr id="27" name="TextBox 2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30"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31" name="Slide Number Placeholder 5"/>
          <p:cNvSpPr>
            <a:spLocks noGrp="1"/>
          </p:cNvSpPr>
          <p:nvPr>
            <p:ph type="sldNum" sz="quarter" idx="4294967295"/>
          </p:nvPr>
        </p:nvSpPr>
        <p:spPr>
          <a:xfrm>
            <a:off x="7929562" y="6244828"/>
            <a:ext cx="500063" cy="476250"/>
          </a:xfrm>
          <a:prstGeom prst="rect">
            <a:avLst/>
          </a:prstGeom>
        </p:spPr>
        <p:txBody>
          <a:bodyPr/>
          <a:lstStyle/>
          <a:p>
            <a:r>
              <a:rPr lang="en-US" dirty="0" smtClean="0"/>
              <a:t>7</a:t>
            </a:r>
          </a:p>
        </p:txBody>
      </p:sp>
    </p:spTree>
    <p:extLst>
      <p:ext uri="{BB962C8B-B14F-4D97-AF65-F5344CB8AC3E}">
        <p14:creationId xmlns:p14="http://schemas.microsoft.com/office/powerpoint/2010/main" val="2101602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85750"/>
            <a:ext cx="7715250" cy="1071563"/>
          </a:xfrm>
        </p:spPr>
        <p:txBody>
          <a:bodyPr/>
          <a:lstStyle/>
          <a:p>
            <a:r>
              <a:rPr lang="en-US" sz="3600" dirty="0" smtClean="0">
                <a:solidFill>
                  <a:schemeClr val="tx1"/>
                </a:solidFill>
              </a:rPr>
              <a:t>Single Vs. Multiple Textboxes</a:t>
            </a:r>
            <a:endParaRPr lang="en-US" sz="3600" dirty="0">
              <a:solidFill>
                <a:schemeClr val="tx1"/>
              </a:solidFill>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2463" y="3143250"/>
            <a:ext cx="7931636" cy="21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1537" y="1928814"/>
            <a:ext cx="7513487" cy="89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71813" y="5072062"/>
            <a:ext cx="4286250" cy="669414"/>
          </a:xfrm>
          <a:prstGeom prst="rect">
            <a:avLst/>
          </a:prstGeom>
          <a:noFill/>
        </p:spPr>
        <p:txBody>
          <a:bodyPr wrap="square" rtlCol="0">
            <a:spAutoFit/>
          </a:bodyPr>
          <a:lstStyle/>
          <a:p>
            <a:r>
              <a:rPr lang="en-US" sz="1875" dirty="0">
                <a:solidFill>
                  <a:srgbClr val="FF0000"/>
                </a:solidFill>
                <a:latin typeface="Trebuchet MS" panose="020B0603020202020204" pitchFamily="34" charset="0"/>
              </a:rPr>
              <a:t>You must have an analysis plan for using these data.</a:t>
            </a:r>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3"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8</a:t>
            </a:r>
          </a:p>
        </p:txBody>
      </p:sp>
    </p:spTree>
    <p:extLst>
      <p:ext uri="{BB962C8B-B14F-4D97-AF65-F5344CB8AC3E}">
        <p14:creationId xmlns:p14="http://schemas.microsoft.com/office/powerpoint/2010/main" val="3009825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85750"/>
            <a:ext cx="7715250" cy="1071563"/>
          </a:xfrm>
        </p:spPr>
        <p:txBody>
          <a:bodyPr/>
          <a:lstStyle/>
          <a:p>
            <a:r>
              <a:rPr lang="en-US" sz="3600" dirty="0" smtClean="0">
                <a:solidFill>
                  <a:schemeClr val="tx1"/>
                </a:solidFill>
              </a:rPr>
              <a:t>Numerical Textboxes</a:t>
            </a:r>
            <a:endParaRPr lang="en-US" sz="3600" dirty="0">
              <a:solidFill>
                <a:schemeClr val="tx1"/>
              </a:solidFill>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1501" y="2157413"/>
            <a:ext cx="8214691"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4437" y="4612821"/>
            <a:ext cx="6929438" cy="1246495"/>
          </a:xfrm>
          <a:prstGeom prst="rect">
            <a:avLst/>
          </a:prstGeom>
          <a:noFill/>
        </p:spPr>
        <p:txBody>
          <a:bodyPr wrap="square" rtlCol="0">
            <a:spAutoFit/>
          </a:bodyPr>
          <a:lstStyle/>
          <a:p>
            <a:r>
              <a:rPr lang="en-US" sz="1875" dirty="0">
                <a:solidFill>
                  <a:srgbClr val="FF0000"/>
                </a:solidFill>
                <a:latin typeface="Trebuchet MS" panose="020B0603020202020204" pitchFamily="34" charset="0"/>
              </a:rPr>
              <a:t>You must have an analysis plan for using these data.  Consider hard codes (e.g., 1/month, at least 6 times per year, etc</a:t>
            </a:r>
            <a:r>
              <a:rPr lang="en-US" sz="1875" dirty="0" smtClean="0">
                <a:solidFill>
                  <a:srgbClr val="FF0000"/>
                </a:solidFill>
                <a:latin typeface="Trebuchet MS" panose="020B0603020202020204" pitchFamily="34" charset="0"/>
              </a:rPr>
              <a:t>.) – and using single text boxes; or true numbers when they exist which can then be used in other calculations like averages.</a:t>
            </a:r>
            <a:endParaRPr lang="en-US" sz="1875" dirty="0">
              <a:solidFill>
                <a:srgbClr val="FF0000"/>
              </a:solidFill>
              <a:latin typeface="Trebuchet MS" panose="020B0603020202020204" pitchFamily="34" charset="0"/>
            </a:endParaRPr>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0"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1"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9</a:t>
            </a:r>
          </a:p>
        </p:txBody>
      </p:sp>
    </p:spTree>
    <p:extLst>
      <p:ext uri="{BB962C8B-B14F-4D97-AF65-F5344CB8AC3E}">
        <p14:creationId xmlns:p14="http://schemas.microsoft.com/office/powerpoint/2010/main" val="2593885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Printing a Survey</a:t>
            </a:r>
            <a:endParaRPr lang="en-US" sz="3600" dirty="0"/>
          </a:p>
        </p:txBody>
      </p:sp>
      <p:sp>
        <p:nvSpPr>
          <p:cNvPr id="5" name="Slide Number Placeholder 4"/>
          <p:cNvSpPr>
            <a:spLocks noGrp="1"/>
          </p:cNvSpPr>
          <p:nvPr>
            <p:ph type="sldNum" sz="quarter" idx="12"/>
          </p:nvPr>
        </p:nvSpPr>
        <p:spPr/>
        <p:txBody>
          <a:bodyPr/>
          <a:lstStyle/>
          <a:p>
            <a:r>
              <a:rPr lang="en-US" dirty="0" smtClean="0"/>
              <a:t>10a</a:t>
            </a:r>
            <a:endParaRPr lang="en-US" dirty="0"/>
          </a:p>
        </p:txBody>
      </p:sp>
      <p:sp>
        <p:nvSpPr>
          <p:cNvPr id="4" name="Footer Placeholder 3"/>
          <p:cNvSpPr>
            <a:spLocks noGrp="1"/>
          </p:cNvSpPr>
          <p:nvPr>
            <p:ph type="ftr" sz="quarter" idx="3"/>
          </p:nvPr>
        </p:nvSpPr>
        <p:spPr/>
        <p:txBody>
          <a:bodyPr/>
          <a:lstStyle/>
          <a:p>
            <a:r>
              <a:rPr lang="en-US" dirty="0" smtClean="0"/>
              <a:t>       Bruner Foundation       </a:t>
            </a:r>
          </a:p>
          <a:p>
            <a:r>
              <a:rPr lang="en-US" dirty="0"/>
              <a:t> </a:t>
            </a:r>
            <a:r>
              <a:rPr lang="en-US" dirty="0" smtClean="0"/>
              <a:t>      Rochester, New York                         Anita M. Baker, Evaluation Services</a:t>
            </a:r>
            <a:endParaRPr lang="en-US" dirty="0"/>
          </a:p>
        </p:txBody>
      </p:sp>
      <p:pic>
        <p:nvPicPr>
          <p:cNvPr id="3" name="Picture 2"/>
          <p:cNvPicPr>
            <a:picLocks noChangeAspect="1"/>
          </p:cNvPicPr>
          <p:nvPr/>
        </p:nvPicPr>
        <p:blipFill>
          <a:blip r:embed="rId2"/>
          <a:stretch>
            <a:fillRect/>
          </a:stretch>
        </p:blipFill>
        <p:spPr>
          <a:xfrm>
            <a:off x="1285" y="960438"/>
            <a:ext cx="9142715" cy="3756025"/>
          </a:xfrm>
          <a:prstGeom prst="rect">
            <a:avLst/>
          </a:prstGeom>
        </p:spPr>
      </p:pic>
      <p:sp>
        <p:nvSpPr>
          <p:cNvPr id="9" name="Rectangle 8"/>
          <p:cNvSpPr/>
          <p:nvPr/>
        </p:nvSpPr>
        <p:spPr>
          <a:xfrm>
            <a:off x="228600" y="3505200"/>
            <a:ext cx="1143000" cy="5334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715000" y="1981200"/>
            <a:ext cx="1143000" cy="5334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5105400"/>
            <a:ext cx="8382000" cy="369332"/>
          </a:xfrm>
          <a:prstGeom prst="rect">
            <a:avLst/>
          </a:prstGeom>
          <a:noFill/>
        </p:spPr>
        <p:txBody>
          <a:bodyPr wrap="square" rtlCol="0">
            <a:spAutoFit/>
          </a:bodyPr>
          <a:lstStyle/>
          <a:p>
            <a:r>
              <a:rPr lang="en-US" dirty="0" smtClean="0"/>
              <a:t>From the design survey menu select Print Survey</a:t>
            </a:r>
            <a:endParaRPr lang="en-US" dirty="0"/>
          </a:p>
        </p:txBody>
      </p:sp>
    </p:spTree>
    <p:extLst>
      <p:ext uri="{BB962C8B-B14F-4D97-AF65-F5344CB8AC3E}">
        <p14:creationId xmlns:p14="http://schemas.microsoft.com/office/powerpoint/2010/main" val="3306423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Printing Surveys</a:t>
            </a:r>
            <a:endParaRPr lang="en-US" sz="3600" dirty="0"/>
          </a:p>
        </p:txBody>
      </p:sp>
      <p:sp>
        <p:nvSpPr>
          <p:cNvPr id="4" name="Slide Number Placeholder 3"/>
          <p:cNvSpPr>
            <a:spLocks noGrp="1"/>
          </p:cNvSpPr>
          <p:nvPr>
            <p:ph type="sldNum" sz="quarter" idx="12"/>
          </p:nvPr>
        </p:nvSpPr>
        <p:spPr/>
        <p:txBody>
          <a:bodyPr/>
          <a:lstStyle/>
          <a:p>
            <a:r>
              <a:rPr lang="en-US" dirty="0" smtClean="0"/>
              <a:t>10b</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pic>
        <p:nvPicPr>
          <p:cNvPr id="9" name="Content Placeholder 8"/>
          <p:cNvPicPr>
            <a:picLocks noGrp="1" noChangeAspect="1"/>
          </p:cNvPicPr>
          <p:nvPr>
            <p:ph idx="1"/>
          </p:nvPr>
        </p:nvPicPr>
        <p:blipFill>
          <a:blip r:embed="rId2"/>
          <a:stretch>
            <a:fillRect/>
          </a:stretch>
        </p:blipFill>
        <p:spPr>
          <a:xfrm>
            <a:off x="488576" y="1600200"/>
            <a:ext cx="6648450" cy="3743325"/>
          </a:xfrm>
          <a:prstGeom prst="rect">
            <a:avLst/>
          </a:prstGeom>
        </p:spPr>
      </p:pic>
      <p:sp>
        <p:nvSpPr>
          <p:cNvPr id="11" name="Rectangle 10"/>
          <p:cNvSpPr/>
          <p:nvPr/>
        </p:nvSpPr>
        <p:spPr>
          <a:xfrm>
            <a:off x="2971800" y="3477886"/>
            <a:ext cx="228600" cy="370165"/>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p>
        </p:txBody>
      </p:sp>
      <p:sp>
        <p:nvSpPr>
          <p:cNvPr id="12" name="Rectangle 11"/>
          <p:cNvSpPr/>
          <p:nvPr/>
        </p:nvSpPr>
        <p:spPr>
          <a:xfrm>
            <a:off x="2971800" y="3744903"/>
            <a:ext cx="365806"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p>
        </p:txBody>
      </p:sp>
      <p:sp>
        <p:nvSpPr>
          <p:cNvPr id="13" name="Rectangle 12"/>
          <p:cNvSpPr/>
          <p:nvPr/>
        </p:nvSpPr>
        <p:spPr>
          <a:xfrm>
            <a:off x="3017497" y="3968883"/>
            <a:ext cx="365806"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dirty="0"/>
          </a:p>
        </p:txBody>
      </p:sp>
      <p:cxnSp>
        <p:nvCxnSpPr>
          <p:cNvPr id="15" name="Straight Arrow Connector 14"/>
          <p:cNvCxnSpPr/>
          <p:nvPr/>
        </p:nvCxnSpPr>
        <p:spPr>
          <a:xfrm flipH="1">
            <a:off x="6705600" y="3662968"/>
            <a:ext cx="1600200" cy="1213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18219" y="3222992"/>
            <a:ext cx="1905000" cy="369332"/>
          </a:xfrm>
          <a:prstGeom prst="rect">
            <a:avLst/>
          </a:prstGeom>
          <a:noFill/>
        </p:spPr>
        <p:txBody>
          <a:bodyPr wrap="square" rtlCol="0">
            <a:spAutoFit/>
          </a:bodyPr>
          <a:lstStyle/>
          <a:p>
            <a:r>
              <a:rPr lang="en-US" dirty="0" smtClean="0"/>
              <a:t>Then Click here</a:t>
            </a:r>
            <a:endParaRPr lang="en-US" dirty="0"/>
          </a:p>
        </p:txBody>
      </p:sp>
      <p:sp>
        <p:nvSpPr>
          <p:cNvPr id="17" name="TextBox 16"/>
          <p:cNvSpPr txBox="1"/>
          <p:nvPr/>
        </p:nvSpPr>
        <p:spPr>
          <a:xfrm>
            <a:off x="1600200" y="5791200"/>
            <a:ext cx="6400800" cy="369332"/>
          </a:xfrm>
          <a:prstGeom prst="rect">
            <a:avLst/>
          </a:prstGeom>
          <a:noFill/>
        </p:spPr>
        <p:txBody>
          <a:bodyPr wrap="square" rtlCol="0">
            <a:spAutoFit/>
          </a:bodyPr>
          <a:lstStyle/>
          <a:p>
            <a:r>
              <a:rPr lang="en-US" dirty="0" smtClean="0"/>
              <a:t>This will generate a Survey in PDF format.</a:t>
            </a:r>
            <a:endParaRPr lang="en-US" dirty="0"/>
          </a:p>
        </p:txBody>
      </p:sp>
    </p:spTree>
    <p:extLst>
      <p:ext uri="{BB962C8B-B14F-4D97-AF65-F5344CB8AC3E}">
        <p14:creationId xmlns:p14="http://schemas.microsoft.com/office/powerpoint/2010/main" val="213837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tx1"/>
                </a:solidFill>
              </a:rPr>
              <a:t>What happens after data are collected?</a:t>
            </a:r>
            <a:endParaRPr lang="en-US" sz="3400" dirty="0">
              <a:solidFill>
                <a:schemeClr val="tx1"/>
              </a:solidFill>
            </a:endParaRPr>
          </a:p>
        </p:txBody>
      </p:sp>
      <p:sp>
        <p:nvSpPr>
          <p:cNvPr id="3" name="Content Placeholder 2"/>
          <p:cNvSpPr>
            <a:spLocks noGrp="1"/>
          </p:cNvSpPr>
          <p:nvPr>
            <p:ph sz="quarter" idx="1"/>
          </p:nvPr>
        </p:nvSpPr>
        <p:spPr>
          <a:xfrm>
            <a:off x="466725" y="1372730"/>
            <a:ext cx="8229600" cy="4937760"/>
          </a:xfrm>
        </p:spPr>
        <p:txBody>
          <a:bodyPr>
            <a:normAutofit/>
          </a:bodyPr>
          <a:lstStyle/>
          <a:p>
            <a:pPr marL="742950" indent="-742950">
              <a:spcBef>
                <a:spcPts val="2400"/>
              </a:spcBef>
              <a:buClr>
                <a:srgbClr val="000066"/>
              </a:buClr>
              <a:buFont typeface="+mj-lt"/>
              <a:buAutoNum type="arabicPeriod"/>
            </a:pPr>
            <a:r>
              <a:rPr lang="en-US" sz="2800" dirty="0" smtClean="0"/>
              <a:t>Data are entered, managed and analyzed according to plans. Results/findings are summarized.</a:t>
            </a:r>
          </a:p>
          <a:p>
            <a:pPr marL="742950" indent="-742950">
              <a:spcBef>
                <a:spcPts val="2400"/>
              </a:spcBef>
              <a:buClr>
                <a:srgbClr val="000066"/>
              </a:buClr>
              <a:buFont typeface="+mj-lt"/>
              <a:buAutoNum type="arabicPeriod"/>
            </a:pPr>
            <a:r>
              <a:rPr lang="en-US" sz="2800" dirty="0" smtClean="0"/>
              <a:t>Findings must be converted into a format that can be shared with others.</a:t>
            </a:r>
          </a:p>
          <a:p>
            <a:pPr marL="742950" indent="-742950">
              <a:spcBef>
                <a:spcPts val="2400"/>
              </a:spcBef>
              <a:buClr>
                <a:srgbClr val="000066"/>
              </a:buClr>
              <a:buFont typeface="+mj-lt"/>
              <a:buAutoNum type="arabicPeriod"/>
            </a:pPr>
            <a:r>
              <a:rPr lang="en-US" sz="2800" dirty="0" smtClean="0"/>
              <a:t>Action steps should be developed from findings.</a:t>
            </a:r>
          </a:p>
          <a:p>
            <a:pPr marL="571500" indent="-571500">
              <a:buClr>
                <a:srgbClr val="000066"/>
              </a:buClr>
              <a:buFont typeface="Wingdings 3" pitchFamily="18" charset="2"/>
              <a:buNone/>
            </a:pPr>
            <a:endParaRPr lang="en-US" sz="2800" dirty="0" smtClean="0"/>
          </a:p>
          <a:p>
            <a:pPr marL="571500" indent="-571500">
              <a:buClr>
                <a:srgbClr val="000066"/>
              </a:buClr>
              <a:buFont typeface="Wingdings 3" pitchFamily="18" charset="2"/>
              <a:buNone/>
            </a:pPr>
            <a:r>
              <a:rPr lang="en-US" sz="2800" dirty="0" smtClean="0"/>
              <a:t>     “</a:t>
            </a:r>
            <a:r>
              <a:rPr lang="en-US" sz="2800" i="1" dirty="0" smtClean="0"/>
              <a:t>Now that we know _____ we will _____.”</a:t>
            </a:r>
          </a:p>
        </p:txBody>
      </p:sp>
      <p:sp>
        <p:nvSpPr>
          <p:cNvPr id="7" name="TextBox 6"/>
          <p:cNvSpPr txBox="1"/>
          <p:nvPr/>
        </p:nvSpPr>
        <p:spPr>
          <a:xfrm>
            <a:off x="714375" y="6172200"/>
            <a:ext cx="16764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7432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3"/>
          <p:cNvSpPr>
            <a:spLocks noGrp="1"/>
          </p:cNvSpPr>
          <p:nvPr>
            <p:ph type="sldNum" sz="quarter" idx="12"/>
          </p:nvPr>
        </p:nvSpPr>
        <p:spPr>
          <a:xfrm>
            <a:off x="6553200" y="6245225"/>
            <a:ext cx="2133600" cy="476250"/>
          </a:xfrm>
        </p:spPr>
        <p:txBody>
          <a:bodyPr/>
          <a:lstStyle/>
          <a:p>
            <a:r>
              <a:rPr lang="en-US" dirty="0" smtClean="0"/>
              <a:t>2</a:t>
            </a:r>
            <a:endParaRPr lang="en-US" dirty="0"/>
          </a:p>
        </p:txBody>
      </p:sp>
    </p:spTree>
    <p:extLst>
      <p:ext uri="{BB962C8B-B14F-4D97-AF65-F5344CB8AC3E}">
        <p14:creationId xmlns:p14="http://schemas.microsoft.com/office/powerpoint/2010/main" val="1290929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39365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Survey Response Collector Types</a:t>
            </a:r>
            <a:endParaRPr lang="en-US" sz="3600" dirty="0"/>
          </a:p>
        </p:txBody>
      </p:sp>
      <p:sp>
        <p:nvSpPr>
          <p:cNvPr id="6" name="Content Placeholder 5"/>
          <p:cNvSpPr>
            <a:spLocks noGrp="1"/>
          </p:cNvSpPr>
          <p:nvPr>
            <p:ph idx="1"/>
          </p:nvPr>
        </p:nvSpPr>
        <p:spPr>
          <a:xfrm>
            <a:off x="457200" y="1295400"/>
            <a:ext cx="8229600" cy="4830763"/>
          </a:xfrm>
        </p:spPr>
        <p:txBody>
          <a:bodyPr/>
          <a:lstStyle/>
          <a:p>
            <a:pPr marL="457200" lvl="1" indent="0">
              <a:buNone/>
            </a:pPr>
            <a:r>
              <a:rPr lang="en-US" dirty="0" smtClean="0"/>
              <a:t>Types </a:t>
            </a:r>
            <a:r>
              <a:rPr lang="en-US" dirty="0"/>
              <a:t>of </a:t>
            </a:r>
            <a:r>
              <a:rPr lang="en-US" dirty="0" smtClean="0"/>
              <a:t>collectors: </a:t>
            </a:r>
            <a:r>
              <a:rPr lang="en-US" dirty="0" err="1" smtClean="0"/>
              <a:t>Weblink</a:t>
            </a:r>
            <a:r>
              <a:rPr lang="en-US" dirty="0" smtClean="0"/>
              <a:t>; Email Tracker; Facebook/Website Post; Manual Data Entry*</a:t>
            </a:r>
            <a:endParaRPr lang="en-US" dirty="0"/>
          </a:p>
        </p:txBody>
      </p:sp>
      <p:sp>
        <p:nvSpPr>
          <p:cNvPr id="5" name="Slide Number Placeholder 4"/>
          <p:cNvSpPr>
            <a:spLocks noGrp="1"/>
          </p:cNvSpPr>
          <p:nvPr>
            <p:ph type="sldNum" sz="quarter" idx="12"/>
          </p:nvPr>
        </p:nvSpPr>
        <p:spPr/>
        <p:txBody>
          <a:bodyPr/>
          <a:lstStyle/>
          <a:p>
            <a:r>
              <a:rPr lang="en-US" dirty="0" smtClean="0"/>
              <a:t>11</a:t>
            </a:r>
            <a:endParaRPr lang="en-US" dirty="0"/>
          </a:p>
        </p:txBody>
      </p:sp>
      <p:sp>
        <p:nvSpPr>
          <p:cNvPr id="4" name="Footer Placeholder 3"/>
          <p:cNvSpPr>
            <a:spLocks noGrp="1"/>
          </p:cNvSpPr>
          <p:nvPr>
            <p:ph type="ftr" sz="quarter" idx="3"/>
          </p:nvPr>
        </p:nvSpPr>
        <p:spPr/>
        <p:txBody>
          <a:bodyPr/>
          <a:lstStyle/>
          <a:p>
            <a:r>
              <a:rPr lang="en-US" dirty="0" smtClean="0"/>
              <a:t>       Bruner Foundation       </a:t>
            </a:r>
          </a:p>
          <a:p>
            <a:r>
              <a:rPr lang="en-US" dirty="0"/>
              <a:t> </a:t>
            </a:r>
            <a:r>
              <a:rPr lang="en-US" dirty="0" smtClean="0"/>
              <a:t>      Rochester, New York                         Anita M. Baker, Evaluation Services</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067" b="1"/>
          <a:stretch/>
        </p:blipFill>
        <p:spPr>
          <a:xfrm>
            <a:off x="733425" y="2362200"/>
            <a:ext cx="7677150" cy="3609975"/>
          </a:xfrm>
          <a:prstGeom prst="rect">
            <a:avLst/>
          </a:prstGeom>
        </p:spPr>
      </p:pic>
    </p:spTree>
    <p:extLst>
      <p:ext uri="{BB962C8B-B14F-4D97-AF65-F5344CB8AC3E}">
        <p14:creationId xmlns:p14="http://schemas.microsoft.com/office/powerpoint/2010/main" val="1766357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3600" dirty="0" err="1" smtClean="0"/>
              <a:t>Weblink</a:t>
            </a:r>
            <a:r>
              <a:rPr lang="en-US" sz="3600" dirty="0" smtClean="0"/>
              <a:t> Collector</a:t>
            </a:r>
            <a:endParaRPr lang="en-US" sz="3600" dirty="0"/>
          </a:p>
        </p:txBody>
      </p:sp>
      <p:sp>
        <p:nvSpPr>
          <p:cNvPr id="3" name="Content Placeholder 2"/>
          <p:cNvSpPr>
            <a:spLocks noGrp="1"/>
          </p:cNvSpPr>
          <p:nvPr>
            <p:ph idx="1"/>
          </p:nvPr>
        </p:nvSpPr>
        <p:spPr>
          <a:xfrm>
            <a:off x="457200" y="1292226"/>
            <a:ext cx="8229600" cy="4833938"/>
          </a:xfrm>
        </p:spPr>
        <p:txBody>
          <a:bodyPr/>
          <a:lstStyle/>
          <a:p>
            <a:pPr marL="0" indent="0">
              <a:buNone/>
            </a:pPr>
            <a:r>
              <a:rPr lang="en-US" dirty="0" smtClean="0"/>
              <a:t>Write your own cover email</a:t>
            </a:r>
          </a:p>
          <a:p>
            <a:pPr marL="0" indent="0">
              <a:buNone/>
            </a:pPr>
            <a:r>
              <a:rPr lang="en-US" sz="1800" dirty="0"/>
              <a:t>Dear Colleague,</a:t>
            </a:r>
          </a:p>
          <a:p>
            <a:pPr marL="0" indent="0">
              <a:buNone/>
            </a:pPr>
            <a:r>
              <a:rPr lang="en-US" sz="1800" dirty="0"/>
              <a:t>Recently you attended an </a:t>
            </a:r>
            <a:r>
              <a:rPr lang="en-US" sz="1800" i="1" dirty="0"/>
              <a:t>Allied Against Violence </a:t>
            </a:r>
            <a:r>
              <a:rPr lang="en-US" sz="1800" dirty="0"/>
              <a:t>training session provided by the Center for Anti-Violence Education and agreed to provide some follow-up feedback regarding your use of the materials and strategies.  Please click on the following link to start the very brief follow-up survey.  It should only take you a few minutes to respond and your answers will be kept confidential.  All responses will be combined and summarized to inform CAE’s continued work in this field. </a:t>
            </a:r>
          </a:p>
          <a:p>
            <a:pPr marL="0" indent="0">
              <a:buNone/>
            </a:pPr>
            <a:r>
              <a:rPr lang="en-US" sz="1800" dirty="0"/>
              <a:t> </a:t>
            </a:r>
          </a:p>
          <a:p>
            <a:r>
              <a:rPr lang="en-US" sz="1800" dirty="0"/>
              <a:t>Thank you in advance for your </a:t>
            </a:r>
            <a:r>
              <a:rPr lang="en-US" sz="1800" dirty="0" smtClean="0"/>
              <a:t>assistance</a:t>
            </a:r>
          </a:p>
          <a:p>
            <a:pPr marL="0" indent="0">
              <a:buNone/>
            </a:pPr>
            <a:r>
              <a:rPr lang="en-US" sz="1800" dirty="0"/>
              <a:t> </a:t>
            </a:r>
            <a:r>
              <a:rPr lang="en-US" sz="1800" dirty="0" smtClean="0"/>
              <a:t>                                  CLICK HERE https</a:t>
            </a:r>
            <a:r>
              <a:rPr lang="en-US" sz="1800" dirty="0"/>
              <a:t>://www.surveymonkey.com/s.aspx </a:t>
            </a:r>
            <a:r>
              <a:rPr lang="en-US" sz="1800" dirty="0" smtClean="0"/>
              <a:t>  </a:t>
            </a:r>
            <a:endParaRPr lang="en-US" dirty="0"/>
          </a:p>
          <a:p>
            <a:pPr marL="0" indent="0">
              <a:spcBef>
                <a:spcPts val="1800"/>
              </a:spcBef>
              <a:buNone/>
            </a:pPr>
            <a:r>
              <a:rPr lang="en-US" dirty="0" smtClean="0"/>
              <a:t>Thank you pages  (default or custom)</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smtClean="0"/>
              <a:t>12</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9417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Follow-Up and Track Responses</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90600"/>
            <a:ext cx="7737993" cy="4929955"/>
          </a:xfrm>
        </p:spPr>
      </p:pic>
      <p:sp>
        <p:nvSpPr>
          <p:cNvPr id="4" name="Slide Number Placeholder 3"/>
          <p:cNvSpPr>
            <a:spLocks noGrp="1"/>
          </p:cNvSpPr>
          <p:nvPr>
            <p:ph type="sldNum" sz="quarter" idx="12"/>
          </p:nvPr>
        </p:nvSpPr>
        <p:spPr/>
        <p:txBody>
          <a:bodyPr/>
          <a:lstStyle/>
          <a:p>
            <a:r>
              <a:rPr lang="en-US" dirty="0" smtClean="0"/>
              <a:t>13</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1323997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143000"/>
          </a:xfrm>
        </p:spPr>
        <p:txBody>
          <a:bodyPr/>
          <a:lstStyle/>
          <a:p>
            <a:r>
              <a:rPr lang="en-US" sz="3600" dirty="0" smtClean="0"/>
              <a:t>Manual Data Entry: Two Strategies</a:t>
            </a:r>
            <a:endParaRPr lang="en-US" sz="3600" dirty="0"/>
          </a:p>
        </p:txBody>
      </p:sp>
      <p:sp>
        <p:nvSpPr>
          <p:cNvPr id="3" name="Content Placeholder 2"/>
          <p:cNvSpPr>
            <a:spLocks noGrp="1"/>
          </p:cNvSpPr>
          <p:nvPr>
            <p:ph idx="1"/>
          </p:nvPr>
        </p:nvSpPr>
        <p:spPr/>
        <p:txBody>
          <a:bodyPr/>
          <a:lstStyle/>
          <a:p>
            <a:pPr marL="0" lvl="1" indent="0">
              <a:buNone/>
            </a:pPr>
            <a:r>
              <a:rPr lang="en-US" dirty="0"/>
              <a:t>Data entry/use as a </a:t>
            </a:r>
            <a:r>
              <a:rPr lang="en-US" dirty="0" smtClean="0"/>
              <a:t>database</a:t>
            </a:r>
          </a:p>
          <a:p>
            <a:pPr marL="0" lvl="1" indent="0">
              <a:buNone/>
            </a:pPr>
            <a:endParaRPr lang="en-US" dirty="0" smtClean="0"/>
          </a:p>
          <a:p>
            <a:pPr marL="0" indent="0">
              <a:buNone/>
            </a:pPr>
            <a:endParaRPr lang="en-US" sz="2800" dirty="0"/>
          </a:p>
          <a:p>
            <a:pPr marL="0" indent="0">
              <a:buNone/>
            </a:pPr>
            <a:r>
              <a:rPr lang="en-US" sz="2800" dirty="0" err="1" smtClean="0"/>
              <a:t>Weblink</a:t>
            </a:r>
            <a:r>
              <a:rPr lang="en-US" sz="2800" dirty="0" smtClean="0"/>
              <a:t> Collector: (Fast/Easy)</a:t>
            </a:r>
          </a:p>
          <a:p>
            <a:pPr marL="0" indent="0">
              <a:buNone/>
            </a:pPr>
            <a:r>
              <a:rPr lang="en-US" sz="2800" dirty="0" smtClean="0"/>
              <a:t>Advanced Settings:</a:t>
            </a:r>
          </a:p>
          <a:p>
            <a:pPr marL="0" indent="0">
              <a:buNone/>
            </a:pPr>
            <a:r>
              <a:rPr lang="en-US" sz="2800" dirty="0" smtClean="0"/>
              <a:t>Allow more than 1 respondent per computer</a:t>
            </a:r>
          </a:p>
          <a:p>
            <a:pPr marL="0" indent="0">
              <a:buNone/>
            </a:pPr>
            <a:endParaRPr lang="en-US" sz="2800" dirty="0"/>
          </a:p>
          <a:p>
            <a:pPr marL="0" lvl="1" indent="0">
              <a:buNone/>
            </a:pPr>
            <a:r>
              <a:rPr lang="en-US" dirty="0" smtClean="0"/>
              <a:t>Survey End Page: Loop </a:t>
            </a:r>
            <a:r>
              <a:rPr lang="en-US" dirty="0"/>
              <a:t>to start</a:t>
            </a:r>
          </a:p>
          <a:p>
            <a:pPr marL="0" indent="0">
              <a:buNone/>
            </a:pPr>
            <a:endParaRPr lang="en-US" sz="2800" dirty="0"/>
          </a:p>
        </p:txBody>
      </p:sp>
      <p:sp>
        <p:nvSpPr>
          <p:cNvPr id="4" name="Slide Number Placeholder 3"/>
          <p:cNvSpPr>
            <a:spLocks noGrp="1"/>
          </p:cNvSpPr>
          <p:nvPr>
            <p:ph type="sldNum" sz="quarter" idx="12"/>
          </p:nvPr>
        </p:nvSpPr>
        <p:spPr/>
        <p:txBody>
          <a:bodyPr/>
          <a:lstStyle/>
          <a:p>
            <a:r>
              <a:rPr lang="en-US" dirty="0" smtClean="0"/>
              <a:t>14</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1925187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r>
              <a:rPr lang="en-US" dirty="0" smtClean="0"/>
              <a:t>15</a:t>
            </a:r>
            <a:endParaRPr lang="en-US" dirty="0"/>
          </a:p>
        </p:txBody>
      </p:sp>
      <p:sp>
        <p:nvSpPr>
          <p:cNvPr id="9219" name="Rectangle 2"/>
          <p:cNvSpPr>
            <a:spLocks noGrp="1" noChangeArrowheads="1"/>
          </p:cNvSpPr>
          <p:nvPr>
            <p:ph type="title"/>
          </p:nvPr>
        </p:nvSpPr>
        <p:spPr/>
        <p:txBody>
          <a:bodyPr/>
          <a:lstStyle/>
          <a:p>
            <a:pPr eaLnBrk="1" hangingPunct="1"/>
            <a:r>
              <a:rPr lang="en-US" sz="3600" b="1" dirty="0" smtClean="0">
                <a:solidFill>
                  <a:schemeClr val="tx1"/>
                </a:solidFill>
              </a:rPr>
              <a:t>Analyzing Data Using Survey Monkey</a:t>
            </a:r>
            <a:br>
              <a:rPr lang="en-US" sz="3600" b="1" dirty="0" smtClean="0">
                <a:solidFill>
                  <a:schemeClr val="tx1"/>
                </a:solidFill>
              </a:rPr>
            </a:br>
            <a:r>
              <a:rPr lang="en-US" sz="2800" b="1" dirty="0" smtClean="0">
                <a:solidFill>
                  <a:schemeClr val="tx1"/>
                </a:solidFill>
              </a:rPr>
              <a:t>Key Skills</a:t>
            </a:r>
            <a:endParaRPr lang="en-US" sz="2800" b="1" dirty="0">
              <a:solidFill>
                <a:schemeClr val="tx1"/>
              </a:solidFill>
            </a:endParaRPr>
          </a:p>
        </p:txBody>
      </p:sp>
      <p:sp>
        <p:nvSpPr>
          <p:cNvPr id="106499" name="Rectangle 3"/>
          <p:cNvSpPr>
            <a:spLocks noGrp="1" noChangeArrowheads="1"/>
          </p:cNvSpPr>
          <p:nvPr>
            <p:ph type="body" idx="1"/>
          </p:nvPr>
        </p:nvSpPr>
        <p:spPr>
          <a:xfrm>
            <a:off x="685800" y="1828800"/>
            <a:ext cx="7772400" cy="4070740"/>
          </a:xfrm>
          <a:ln w="6350"/>
        </p:spPr>
        <p:txBody>
          <a:bodyPr/>
          <a:lstStyle/>
          <a:p>
            <a:pPr marL="500063" indent="-500063">
              <a:lnSpc>
                <a:spcPct val="90000"/>
              </a:lnSpc>
              <a:buNone/>
            </a:pPr>
            <a:r>
              <a:rPr lang="en-US" sz="2400" dirty="0" smtClean="0"/>
              <a:t>Generating and using frequencies</a:t>
            </a:r>
          </a:p>
          <a:p>
            <a:pPr marL="500063" indent="-500063">
              <a:lnSpc>
                <a:spcPct val="90000"/>
              </a:lnSpc>
              <a:buNone/>
            </a:pPr>
            <a:endParaRPr lang="en-US" sz="2400" dirty="0"/>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pic>
        <p:nvPicPr>
          <p:cNvPr id="2" name="Picture 1"/>
          <p:cNvPicPr>
            <a:picLocks noChangeAspect="1"/>
          </p:cNvPicPr>
          <p:nvPr/>
        </p:nvPicPr>
        <p:blipFill rotWithShape="1">
          <a:blip r:embed="rId3"/>
          <a:srcRect l="104" t="-1014" r="2141" b="45571"/>
          <a:stretch/>
        </p:blipFill>
        <p:spPr>
          <a:xfrm>
            <a:off x="211319" y="2575315"/>
            <a:ext cx="8873761" cy="2895600"/>
          </a:xfrm>
          <a:prstGeom prst="rect">
            <a:avLst/>
          </a:prstGeom>
        </p:spPr>
      </p:pic>
      <p:sp>
        <p:nvSpPr>
          <p:cNvPr id="3" name="Rectangle 2"/>
          <p:cNvSpPr/>
          <p:nvPr/>
        </p:nvSpPr>
        <p:spPr>
          <a:xfrm>
            <a:off x="7789681" y="3962400"/>
            <a:ext cx="1143000" cy="53340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791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rPr>
              <a:t>Analyzing Data Using Survey Monkey</a:t>
            </a:r>
            <a:br>
              <a:rPr lang="en-US" sz="3600" b="1" dirty="0">
                <a:solidFill>
                  <a:srgbClr val="000000"/>
                </a:solidFill>
              </a:rPr>
            </a:br>
            <a:r>
              <a:rPr lang="en-US" sz="2800" b="1" dirty="0">
                <a:solidFill>
                  <a:srgbClr val="000000"/>
                </a:solidFill>
              </a:rPr>
              <a:t>Key Skills</a:t>
            </a:r>
            <a:endParaRPr lang="en-US" sz="3600" dirty="0"/>
          </a:p>
        </p:txBody>
      </p:sp>
      <p:sp>
        <p:nvSpPr>
          <p:cNvPr id="4" name="Slide Number Placeholder 3"/>
          <p:cNvSpPr>
            <a:spLocks noGrp="1"/>
          </p:cNvSpPr>
          <p:nvPr>
            <p:ph type="sldNum" sz="quarter" idx="12"/>
          </p:nvPr>
        </p:nvSpPr>
        <p:spPr/>
        <p:txBody>
          <a:bodyPr/>
          <a:lstStyle/>
          <a:p>
            <a:r>
              <a:rPr lang="en-US" dirty="0" smtClean="0"/>
              <a:t>16</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
        <p:nvSpPr>
          <p:cNvPr id="6" name="Content Placeholder 2"/>
          <p:cNvSpPr>
            <a:spLocks noGrp="1"/>
          </p:cNvSpPr>
          <p:nvPr>
            <p:ph idx="1"/>
          </p:nvPr>
        </p:nvSpPr>
        <p:spPr>
          <a:xfrm>
            <a:off x="471055" y="1905000"/>
            <a:ext cx="3262745" cy="3655832"/>
          </a:xfrm>
        </p:spPr>
        <p:txBody>
          <a:bodyPr/>
          <a:lstStyle/>
          <a:p>
            <a:pPr marL="0" indent="0">
              <a:lnSpc>
                <a:spcPct val="90000"/>
              </a:lnSpc>
              <a:buNone/>
            </a:pPr>
            <a:r>
              <a:rPr lang="en-US" dirty="0"/>
              <a:t>Generating </a:t>
            </a:r>
            <a:r>
              <a:rPr lang="en-US" dirty="0" smtClean="0"/>
              <a:t>and customizing graphics</a:t>
            </a:r>
            <a:br>
              <a:rPr lang="en-US" dirty="0" smtClean="0"/>
            </a:br>
            <a:r>
              <a:rPr lang="en-US" dirty="0" smtClean="0"/>
              <a:t/>
            </a:r>
            <a:br>
              <a:rPr lang="en-US" dirty="0" smtClean="0"/>
            </a:br>
            <a:r>
              <a:rPr lang="en-US" dirty="0" smtClean="0"/>
              <a:t>Exporting graphs and tables</a:t>
            </a:r>
            <a:endParaRPr lang="en-US" dirty="0"/>
          </a:p>
          <a:p>
            <a:pPr marL="500063" indent="-500063">
              <a:lnSpc>
                <a:spcPct val="90000"/>
              </a:lnSpc>
              <a:buNone/>
            </a:pPr>
            <a:endParaRPr lang="en-US" dirty="0"/>
          </a:p>
          <a:p>
            <a:pPr marL="500063" indent="-500063">
              <a:lnSpc>
                <a:spcPct val="90000"/>
              </a:lnSpc>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546772"/>
            <a:ext cx="4602281" cy="4808248"/>
          </a:xfrm>
          <a:prstGeom prst="rect">
            <a:avLst/>
          </a:prstGeom>
        </p:spPr>
      </p:pic>
      <p:cxnSp>
        <p:nvCxnSpPr>
          <p:cNvPr id="10" name="Straight Arrow Connector 9"/>
          <p:cNvCxnSpPr/>
          <p:nvPr/>
        </p:nvCxnSpPr>
        <p:spPr>
          <a:xfrm flipV="1">
            <a:off x="3048000" y="1676400"/>
            <a:ext cx="4343400" cy="8382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657600" y="1752600"/>
            <a:ext cx="4572000" cy="249793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1095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17</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
            <a:ext cx="7696200" cy="5774992"/>
          </a:xfrm>
          <a:prstGeom prst="rect">
            <a:avLst/>
          </a:prstGeom>
        </p:spPr>
      </p:pic>
    </p:spTree>
    <p:extLst>
      <p:ext uri="{BB962C8B-B14F-4D97-AF65-F5344CB8AC3E}">
        <p14:creationId xmlns:p14="http://schemas.microsoft.com/office/powerpoint/2010/main" val="500696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rPr>
              <a:t>Analyzing Data Using Survey Monkey</a:t>
            </a:r>
            <a:br>
              <a:rPr lang="en-US" sz="3600" b="1" dirty="0">
                <a:solidFill>
                  <a:schemeClr val="tx1"/>
                </a:solidFill>
              </a:rPr>
            </a:br>
            <a:r>
              <a:rPr lang="en-US" sz="3600" b="1" dirty="0">
                <a:solidFill>
                  <a:schemeClr val="tx1"/>
                </a:solidFill>
              </a:rPr>
              <a:t>Key Skills</a:t>
            </a:r>
            <a:endParaRPr lang="en-US" sz="3600" dirty="0"/>
          </a:p>
        </p:txBody>
      </p:sp>
      <p:sp>
        <p:nvSpPr>
          <p:cNvPr id="3" name="Content Placeholder 2"/>
          <p:cNvSpPr>
            <a:spLocks noGrp="1"/>
          </p:cNvSpPr>
          <p:nvPr>
            <p:ph idx="1"/>
          </p:nvPr>
        </p:nvSpPr>
        <p:spPr>
          <a:xfrm>
            <a:off x="457200" y="1828800"/>
            <a:ext cx="8229600" cy="4297363"/>
          </a:xfrm>
        </p:spPr>
        <p:txBody>
          <a:bodyPr/>
          <a:lstStyle/>
          <a:p>
            <a:pPr marL="500063" indent="-500063">
              <a:lnSpc>
                <a:spcPct val="90000"/>
              </a:lnSpc>
              <a:buNone/>
            </a:pPr>
            <a:r>
              <a:rPr lang="en-US" dirty="0" smtClean="0"/>
              <a:t>Using Filters – allows you to select data, remove “missing data” and use numerical analysis functions.</a:t>
            </a:r>
            <a:endParaRPr lang="en-US" dirty="0"/>
          </a:p>
          <a:p>
            <a:pPr marL="500063" indent="-500063">
              <a:lnSpc>
                <a:spcPct val="90000"/>
              </a:lnSpc>
              <a:buNone/>
            </a:pPr>
            <a:endParaRPr lang="en-US" dirty="0"/>
          </a:p>
          <a:p>
            <a:pPr marL="500063" indent="-500063">
              <a:lnSpc>
                <a:spcPct val="90000"/>
              </a:lnSpc>
              <a:buNone/>
            </a:pPr>
            <a:endParaRPr lang="en-US" dirty="0" smtClean="0"/>
          </a:p>
          <a:p>
            <a:pPr marL="500063" indent="-500063">
              <a:lnSpc>
                <a:spcPct val="90000"/>
              </a:lnSpc>
              <a:buNone/>
            </a:pPr>
            <a:r>
              <a:rPr lang="en-US" dirty="0" smtClean="0"/>
              <a:t>Comparing data – calculates cross-tabs</a:t>
            </a:r>
            <a:endParaRPr lang="en-US" dirty="0"/>
          </a:p>
          <a:p>
            <a:pPr marL="500063" indent="-500063">
              <a:lnSpc>
                <a:spcPct val="90000"/>
              </a:lnSpc>
              <a:buNone/>
            </a:pPr>
            <a:endParaRPr lang="en-US" dirty="0"/>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924473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rPr>
              <a:t>Analyzing Data Using Survey Monkey</a:t>
            </a:r>
            <a:br>
              <a:rPr lang="en-US" sz="3600" b="1" dirty="0">
                <a:solidFill>
                  <a:schemeClr val="tx1"/>
                </a:solidFill>
              </a:rPr>
            </a:br>
            <a:r>
              <a:rPr lang="en-US" sz="3600" b="1" dirty="0">
                <a:solidFill>
                  <a:schemeClr val="tx1"/>
                </a:solidFill>
              </a:rPr>
              <a:t>Key Skills</a:t>
            </a:r>
            <a:endParaRPr lang="en-US" sz="3600" dirty="0"/>
          </a:p>
        </p:txBody>
      </p:sp>
      <p:sp>
        <p:nvSpPr>
          <p:cNvPr id="3" name="Content Placeholder 2"/>
          <p:cNvSpPr>
            <a:spLocks noGrp="1"/>
          </p:cNvSpPr>
          <p:nvPr>
            <p:ph idx="1"/>
          </p:nvPr>
        </p:nvSpPr>
        <p:spPr>
          <a:xfrm>
            <a:off x="457200" y="1618617"/>
            <a:ext cx="8229600" cy="4352603"/>
          </a:xfrm>
        </p:spPr>
        <p:txBody>
          <a:bodyPr/>
          <a:lstStyle/>
          <a:p>
            <a:pPr marL="500063" indent="-500063">
              <a:lnSpc>
                <a:spcPct val="90000"/>
              </a:lnSpc>
              <a:buNone/>
            </a:pPr>
            <a:r>
              <a:rPr lang="en-US" dirty="0" smtClean="0"/>
              <a:t>Using Filters: Filter by Q&amp;A</a:t>
            </a:r>
            <a:endParaRPr lang="en-US" dirty="0"/>
          </a:p>
          <a:p>
            <a:pPr marL="500063" indent="-500063">
              <a:lnSpc>
                <a:spcPct val="90000"/>
              </a:lnSpc>
              <a:buNone/>
            </a:pPr>
            <a:endParaRPr lang="en-US" dirty="0"/>
          </a:p>
        </p:txBody>
      </p:sp>
      <p:sp>
        <p:nvSpPr>
          <p:cNvPr id="4" name="Slide Number Placeholder 3"/>
          <p:cNvSpPr>
            <a:spLocks noGrp="1"/>
          </p:cNvSpPr>
          <p:nvPr>
            <p:ph type="sldNum" sz="quarter" idx="12"/>
          </p:nvPr>
        </p:nvSpPr>
        <p:spPr/>
        <p:txBody>
          <a:bodyPr/>
          <a:lstStyle/>
          <a:p>
            <a:r>
              <a:rPr lang="en-US" dirty="0" smtClean="0"/>
              <a:t>19</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pic>
        <p:nvPicPr>
          <p:cNvPr id="7" name="Picture 6"/>
          <p:cNvPicPr>
            <a:picLocks noChangeAspect="1"/>
          </p:cNvPicPr>
          <p:nvPr/>
        </p:nvPicPr>
        <p:blipFill>
          <a:blip r:embed="rId2"/>
          <a:stretch>
            <a:fillRect/>
          </a:stretch>
        </p:blipFill>
        <p:spPr>
          <a:xfrm>
            <a:off x="1143000" y="2286000"/>
            <a:ext cx="6647848" cy="3685220"/>
          </a:xfrm>
          <a:prstGeom prst="rect">
            <a:avLst/>
          </a:prstGeom>
        </p:spPr>
      </p:pic>
      <p:sp>
        <p:nvSpPr>
          <p:cNvPr id="8" name="Rectangle 7"/>
          <p:cNvSpPr/>
          <p:nvPr/>
        </p:nvSpPr>
        <p:spPr>
          <a:xfrm>
            <a:off x="1066800" y="2667000"/>
            <a:ext cx="1143000" cy="6096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1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00978" y="260339"/>
            <a:ext cx="7143750" cy="606538"/>
          </a:xfrm>
          <a:prstGeom prst="rect">
            <a:avLst/>
          </a:prstGeom>
          <a:noFill/>
          <a:ln w="9525">
            <a:noFill/>
            <a:miter lim="800000"/>
            <a:headEnd/>
            <a:tailEnd/>
          </a:ln>
        </p:spPr>
        <p:txBody>
          <a:bodyPr lIns="86320" tIns="43161" rIns="86320" bIns="43161">
            <a:spAutoFit/>
          </a:bodyPr>
          <a:lstStyle/>
          <a:p>
            <a:r>
              <a:rPr lang="en-US" sz="3400" b="1" dirty="0">
                <a:latin typeface="Trebuchet MS" charset="0"/>
              </a:rPr>
              <a:t>Plan your Analysis in Advance!</a:t>
            </a:r>
            <a:endParaRPr lang="en-US" sz="3400" b="1" dirty="0">
              <a:latin typeface="Tahoma" charset="0"/>
            </a:endParaRPr>
          </a:p>
        </p:txBody>
      </p:sp>
      <p:sp>
        <p:nvSpPr>
          <p:cNvPr id="257027" name="Rectangle 3"/>
          <p:cNvSpPr>
            <a:spLocks noChangeArrowheads="1"/>
          </p:cNvSpPr>
          <p:nvPr/>
        </p:nvSpPr>
        <p:spPr bwMode="auto">
          <a:xfrm>
            <a:off x="1011891" y="1091469"/>
            <a:ext cx="7429500" cy="4716637"/>
          </a:xfrm>
          <a:prstGeom prst="rect">
            <a:avLst/>
          </a:prstGeom>
          <a:noFill/>
          <a:ln w="9525">
            <a:noFill/>
            <a:miter lim="800000"/>
            <a:headEnd/>
            <a:tailEnd/>
          </a:ln>
          <a:effectLst/>
        </p:spPr>
        <p:txBody>
          <a:bodyPr lIns="86320" tIns="43161" rIns="86320" bIns="43161">
            <a:spAutoFit/>
          </a:bodyPr>
          <a:lstStyle/>
          <a:p>
            <a:pPr marL="482203" lvl="1" indent="-325934">
              <a:buSzPct val="100000"/>
              <a:buFont typeface="Arial" pitchFamily="34" charset="0"/>
              <a:buChar char="•"/>
              <a:defRPr/>
            </a:pPr>
            <a:r>
              <a:rPr lang="en-US" sz="2250" dirty="0">
                <a:latin typeface="Trebuchet MS" pitchFamily="34" charset="0"/>
                <a:ea typeface="MS PGothic" pitchFamily="34" charset="-128"/>
              </a:rPr>
              <a:t>What procedures will be conducted with each set of data and who will do them?</a:t>
            </a:r>
          </a:p>
          <a:p>
            <a:pPr marL="488156" lvl="1" indent="-325934">
              <a:spcBef>
                <a:spcPts val="563"/>
              </a:spcBef>
              <a:buSzPct val="100000"/>
              <a:buFont typeface="Arial" pitchFamily="34" charset="0"/>
              <a:buChar char="•"/>
              <a:defRPr/>
            </a:pPr>
            <a:r>
              <a:rPr lang="en-US" sz="2250" dirty="0">
                <a:latin typeface="Trebuchet MS" pitchFamily="34" charset="0"/>
                <a:ea typeface="MS PGothic" pitchFamily="34" charset="-128"/>
              </a:rPr>
              <a:t>How will data be coded and recoded?</a:t>
            </a:r>
            <a:r>
              <a:rPr lang="en-US" sz="2250" dirty="0">
                <a:ea typeface="MS PGothic" pitchFamily="34" charset="-128"/>
              </a:rPr>
              <a:t> </a:t>
            </a:r>
          </a:p>
          <a:p>
            <a:pPr marL="488156" lvl="1" indent="-325934">
              <a:spcBef>
                <a:spcPts val="1688"/>
              </a:spcBef>
              <a:buSzPct val="100000"/>
              <a:buFont typeface="Arial" pitchFamily="34" charset="0"/>
              <a:buChar char="•"/>
              <a:defRPr/>
            </a:pPr>
            <a:r>
              <a:rPr lang="en-US" sz="2250" dirty="0">
                <a:latin typeface="Trebuchet MS" pitchFamily="34" charset="0"/>
                <a:ea typeface="MS PGothic" pitchFamily="34" charset="-128"/>
              </a:rPr>
              <a:t>How will data be disaggregated (i.e. “broken out for example by participant characteristics, or time).</a:t>
            </a:r>
          </a:p>
          <a:p>
            <a:pPr marL="488156" lvl="1" indent="-325934">
              <a:spcBef>
                <a:spcPts val="1688"/>
              </a:spcBef>
              <a:buSzPct val="100000"/>
              <a:buFont typeface="Arial" pitchFamily="34" charset="0"/>
              <a:buChar char="•"/>
              <a:defRPr/>
            </a:pPr>
            <a:r>
              <a:rPr lang="en-US" sz="2250" dirty="0">
                <a:latin typeface="Trebuchet MS" pitchFamily="34" charset="0"/>
                <a:ea typeface="MS PGothic" pitchFamily="34" charset="-128"/>
              </a:rPr>
              <a:t>How will missing data be handled.</a:t>
            </a:r>
          </a:p>
          <a:p>
            <a:pPr marL="488156" lvl="1" indent="-325934">
              <a:spcBef>
                <a:spcPts val="1688"/>
              </a:spcBef>
              <a:buSzPct val="100000"/>
              <a:buFont typeface="Arial" pitchFamily="34" charset="0"/>
              <a:buChar char="•"/>
              <a:defRPr/>
            </a:pPr>
            <a:r>
              <a:rPr lang="en-US" sz="2250" dirty="0">
                <a:latin typeface="Trebuchet MS" pitchFamily="34" charset="0"/>
                <a:ea typeface="MS PGothic" pitchFamily="34" charset="-128"/>
              </a:rPr>
              <a:t>What analytical strategies or calculations will be performed (e.g., frequencies, cross-tabs). </a:t>
            </a:r>
          </a:p>
          <a:p>
            <a:pPr marL="488156" lvl="1" indent="-325934">
              <a:spcBef>
                <a:spcPts val="1688"/>
              </a:spcBef>
              <a:buSzPct val="100000"/>
              <a:buFont typeface="Arial" pitchFamily="34" charset="0"/>
              <a:buChar char="•"/>
              <a:defRPr/>
            </a:pPr>
            <a:r>
              <a:rPr lang="en-US" sz="2250" dirty="0">
                <a:latin typeface="Trebuchet MS" pitchFamily="34" charset="0"/>
                <a:ea typeface="MS PGothic" pitchFamily="34" charset="-128"/>
              </a:rPr>
              <a:t>How comparisons will be made.</a:t>
            </a:r>
          </a:p>
          <a:p>
            <a:pPr marL="488156" lvl="1" indent="-325934">
              <a:spcBef>
                <a:spcPts val="1688"/>
              </a:spcBef>
              <a:buSzPct val="100000"/>
              <a:buFont typeface="Arial" pitchFamily="34" charset="0"/>
              <a:buChar char="•"/>
              <a:defRPr/>
            </a:pPr>
            <a:r>
              <a:rPr lang="en-US" sz="2250" dirty="0">
                <a:latin typeface="Trebuchet MS" pitchFamily="34" charset="0"/>
                <a:ea typeface="MS PGothic" pitchFamily="34" charset="-128"/>
              </a:rPr>
              <a:t>Whether/which statistical testing is needed.</a:t>
            </a:r>
          </a:p>
        </p:txBody>
      </p:sp>
      <p:sp>
        <p:nvSpPr>
          <p:cNvPr id="61444" name="Text Box 4"/>
          <p:cNvSpPr txBox="1">
            <a:spLocks noChangeArrowheads="1"/>
          </p:cNvSpPr>
          <p:nvPr/>
        </p:nvSpPr>
        <p:spPr bwMode="auto">
          <a:xfrm>
            <a:off x="1285875" y="2643188"/>
            <a:ext cx="6572250" cy="438582"/>
          </a:xfrm>
          <a:prstGeom prst="rect">
            <a:avLst/>
          </a:prstGeom>
          <a:noFill/>
          <a:ln w="9525">
            <a:noFill/>
            <a:miter lim="800000"/>
            <a:headEnd/>
            <a:tailEnd/>
          </a:ln>
        </p:spPr>
        <p:txBody>
          <a:bodyPr>
            <a:spAutoFit/>
          </a:bodyPr>
          <a:lstStyle/>
          <a:p>
            <a:pPr>
              <a:spcBef>
                <a:spcPct val="50000"/>
              </a:spcBef>
            </a:pPr>
            <a:endParaRPr lang="en-US" sz="2250">
              <a:latin typeface="Trebuchet MS" charset="0"/>
            </a:endParaRPr>
          </a:p>
        </p:txBody>
      </p:sp>
      <p:sp>
        <p:nvSpPr>
          <p:cNvPr id="10" name="Slide Number Placeholder 3"/>
          <p:cNvSpPr>
            <a:spLocks noGrp="1"/>
          </p:cNvSpPr>
          <p:nvPr>
            <p:ph type="sldNum" sz="quarter" idx="12"/>
          </p:nvPr>
        </p:nvSpPr>
        <p:spPr>
          <a:xfrm>
            <a:off x="6553200" y="6245225"/>
            <a:ext cx="2133600" cy="476250"/>
          </a:xfrm>
        </p:spPr>
        <p:txBody>
          <a:bodyPr/>
          <a:lstStyle/>
          <a:p>
            <a:r>
              <a:rPr lang="en-US" dirty="0" smtClean="0"/>
              <a:t>3</a:t>
            </a:r>
            <a:endParaRPr lang="en-US" dirty="0"/>
          </a:p>
        </p:txBody>
      </p:sp>
      <p:sp>
        <p:nvSpPr>
          <p:cNvPr id="11" name="TextBox 10"/>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3"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591792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sz="3600" dirty="0" smtClean="0"/>
              <a:t>Using Compare</a:t>
            </a:r>
            <a:endParaRPr lang="en-US" sz="3600" dirty="0"/>
          </a:p>
        </p:txBody>
      </p:sp>
      <p:pic>
        <p:nvPicPr>
          <p:cNvPr id="6" name="Content Placeholder 5"/>
          <p:cNvPicPr>
            <a:picLocks noGrp="1" noChangeAspect="1"/>
          </p:cNvPicPr>
          <p:nvPr>
            <p:ph idx="1"/>
          </p:nvPr>
        </p:nvPicPr>
        <p:blipFill>
          <a:blip r:embed="rId2"/>
          <a:stretch>
            <a:fillRect/>
          </a:stretch>
        </p:blipFill>
        <p:spPr>
          <a:xfrm>
            <a:off x="1802524" y="868362"/>
            <a:ext cx="5333831" cy="5440018"/>
          </a:xfrm>
          <a:prstGeom prst="rect">
            <a:avLst/>
          </a:prstGeom>
        </p:spPr>
      </p:pic>
      <p:sp>
        <p:nvSpPr>
          <p:cNvPr id="4" name="Slide Number Placeholder 3"/>
          <p:cNvSpPr>
            <a:spLocks noGrp="1"/>
          </p:cNvSpPr>
          <p:nvPr>
            <p:ph type="sldNum" sz="quarter" idx="12"/>
          </p:nvPr>
        </p:nvSpPr>
        <p:spPr/>
        <p:txBody>
          <a:bodyPr/>
          <a:lstStyle/>
          <a:p>
            <a:r>
              <a:rPr lang="en-US" dirty="0" smtClean="0"/>
              <a:t>20</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2714484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381000" y="148248"/>
            <a:ext cx="8382000" cy="762000"/>
          </a:xfrm>
        </p:spPr>
        <p:txBody>
          <a:bodyPr anchor="b"/>
          <a:lstStyle/>
          <a:p>
            <a:pPr eaLnBrk="1" hangingPunct="1">
              <a:defRPr/>
            </a:pPr>
            <a:r>
              <a:rPr lang="en-US" sz="3600" dirty="0" smtClean="0">
                <a:solidFill>
                  <a:schemeClr val="accent6">
                    <a:lumMod val="75000"/>
                  </a:schemeClr>
                </a:solidFill>
                <a:ea typeface="MS PGothic" pitchFamily="34" charset="-128"/>
              </a:rPr>
              <a:t>Compare/Cross-tab Considerations</a:t>
            </a:r>
            <a:endParaRPr lang="en-US" sz="3600" dirty="0">
              <a:solidFill>
                <a:srgbClr val="FF0000"/>
              </a:solidFill>
              <a:ea typeface="MS PGothic" pitchFamily="34" charset="-128"/>
            </a:endParaRPr>
          </a:p>
        </p:txBody>
      </p:sp>
      <p:sp>
        <p:nvSpPr>
          <p:cNvPr id="2" name="Content Placeholder 1"/>
          <p:cNvSpPr>
            <a:spLocks noGrp="1"/>
          </p:cNvSpPr>
          <p:nvPr>
            <p:ph idx="1"/>
          </p:nvPr>
        </p:nvSpPr>
        <p:spPr>
          <a:xfrm>
            <a:off x="533400" y="1066800"/>
            <a:ext cx="8229600" cy="4800600"/>
          </a:xfrm>
        </p:spPr>
        <p:txBody>
          <a:bodyPr/>
          <a:lstStyle/>
          <a:p>
            <a:r>
              <a:rPr lang="en-US" sz="2800" dirty="0" smtClean="0"/>
              <a:t>Decide whether to use row or column </a:t>
            </a:r>
            <a:r>
              <a:rPr lang="en-US" sz="2800" dirty="0" err="1" smtClean="0"/>
              <a:t>percents</a:t>
            </a:r>
            <a:r>
              <a:rPr lang="en-US" sz="2800" dirty="0" smtClean="0"/>
              <a:t> to present your data.  The calculations answer different questions.</a:t>
            </a:r>
          </a:p>
          <a:p>
            <a:pPr lvl="1"/>
            <a:r>
              <a:rPr lang="en-US" sz="2400" dirty="0" smtClean="0"/>
              <a:t>Do you want to know for each grade group how many rated the program positively (i.e., outstanding or very good)? </a:t>
            </a:r>
          </a:p>
          <a:p>
            <a:pPr marL="914400" lvl="2" indent="0">
              <a:buNone/>
            </a:pPr>
            <a:endParaRPr lang="en-US" sz="2000" dirty="0" smtClean="0"/>
          </a:p>
          <a:p>
            <a:pPr marL="914400" lvl="2" indent="0">
              <a:buNone/>
            </a:pPr>
            <a:r>
              <a:rPr lang="en-US" sz="2000" dirty="0"/>
              <a:t> </a:t>
            </a:r>
            <a:r>
              <a:rPr lang="en-US" sz="2000" dirty="0" smtClean="0"/>
              <a:t>                             OR</a:t>
            </a:r>
          </a:p>
          <a:p>
            <a:pPr lvl="1"/>
            <a:r>
              <a:rPr lang="en-US" sz="2400" dirty="0" smtClean="0"/>
              <a:t>Do you want to know what grade the positive respondents were in?</a:t>
            </a:r>
          </a:p>
          <a:p>
            <a:pPr marL="457200" lvl="1" indent="0">
              <a:buNone/>
            </a:pPr>
            <a:r>
              <a:rPr lang="en-US" sz="2400" dirty="0" smtClean="0"/>
              <a:t> </a:t>
            </a:r>
            <a:endParaRPr lang="en-US" sz="2000" dirty="0" smtClean="0">
              <a:solidFill>
                <a:srgbClr val="FF0000"/>
              </a:solidFill>
            </a:endParaRPr>
          </a:p>
          <a:p>
            <a:pPr marL="0" indent="0">
              <a:buNone/>
            </a:pPr>
            <a:r>
              <a:rPr lang="en-US" sz="2000" dirty="0" smtClean="0">
                <a:solidFill>
                  <a:srgbClr val="FF0000"/>
                </a:solidFill>
              </a:rPr>
              <a:t>TIP:  Pick a strategy and use it consistently.</a:t>
            </a:r>
            <a:endParaRPr lang="en-US" sz="2000" dirty="0">
              <a:solidFill>
                <a:srgbClr val="FF0000"/>
              </a:solidFill>
            </a:endParaRPr>
          </a:p>
        </p:txBody>
      </p:sp>
      <p:sp>
        <p:nvSpPr>
          <p:cNvPr id="9" name="TextBox 8"/>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2"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3"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21</a:t>
            </a:r>
          </a:p>
        </p:txBody>
      </p:sp>
    </p:spTree>
    <p:extLst>
      <p:ext uri="{BB962C8B-B14F-4D97-AF65-F5344CB8AC3E}">
        <p14:creationId xmlns:p14="http://schemas.microsoft.com/office/powerpoint/2010/main" val="813686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_dtmyz2[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2133600" y="1295400"/>
            <a:ext cx="5334000" cy="4343400"/>
          </a:xfrm>
          <a:noFill/>
        </p:spPr>
      </p:pic>
      <p:sp>
        <p:nvSpPr>
          <p:cNvPr id="36867" name="TextBox 2"/>
          <p:cNvSpPr txBox="1">
            <a:spLocks noChangeArrowheads="1"/>
          </p:cNvSpPr>
          <p:nvPr/>
        </p:nvSpPr>
        <p:spPr bwMode="auto">
          <a:xfrm>
            <a:off x="3962400" y="25146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Evaluative </a:t>
            </a:r>
          </a:p>
          <a:p>
            <a:pPr eaLnBrk="1" hangingPunct="1"/>
            <a:r>
              <a:rPr lang="en-US" altLang="en-US" sz="2400"/>
              <a:t>  Thinking</a:t>
            </a:r>
          </a:p>
        </p:txBody>
      </p:sp>
      <p:sp>
        <p:nvSpPr>
          <p:cNvPr id="2" name="TextBox 1"/>
          <p:cNvSpPr txBox="1"/>
          <p:nvPr/>
        </p:nvSpPr>
        <p:spPr>
          <a:xfrm>
            <a:off x="228600" y="6019800"/>
            <a:ext cx="685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31792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r>
              <a:rPr lang="en-US" dirty="0" smtClean="0"/>
              <a:t>22</a:t>
            </a:r>
            <a:endParaRPr lang="en-US" dirty="0"/>
          </a:p>
        </p:txBody>
      </p:sp>
      <p:sp>
        <p:nvSpPr>
          <p:cNvPr id="9219" name="Rectangle 2"/>
          <p:cNvSpPr>
            <a:spLocks noGrp="1" noChangeArrowheads="1"/>
          </p:cNvSpPr>
          <p:nvPr>
            <p:ph type="title"/>
          </p:nvPr>
        </p:nvSpPr>
        <p:spPr/>
        <p:txBody>
          <a:bodyPr/>
          <a:lstStyle/>
          <a:p>
            <a:pPr eaLnBrk="1" hangingPunct="1"/>
            <a:r>
              <a:rPr lang="en-US" sz="3600" b="1" dirty="0" smtClean="0">
                <a:solidFill>
                  <a:schemeClr val="tx1"/>
                </a:solidFill>
              </a:rPr>
              <a:t>Analyzing Data Using SM</a:t>
            </a:r>
            <a:r>
              <a:rPr lang="en-US" sz="3375" b="1" dirty="0" smtClean="0">
                <a:solidFill>
                  <a:schemeClr val="tx1"/>
                </a:solidFill>
              </a:rPr>
              <a:t/>
            </a:r>
            <a:br>
              <a:rPr lang="en-US" sz="3375" b="1" dirty="0" smtClean="0">
                <a:solidFill>
                  <a:schemeClr val="tx1"/>
                </a:solidFill>
              </a:rPr>
            </a:br>
            <a:r>
              <a:rPr lang="en-US" sz="2800" b="1" dirty="0" smtClean="0">
                <a:solidFill>
                  <a:schemeClr val="tx1"/>
                </a:solidFill>
              </a:rPr>
              <a:t>Exporting and Merging Data</a:t>
            </a:r>
            <a:endParaRPr lang="en-US" sz="2800" b="1" dirty="0">
              <a:solidFill>
                <a:schemeClr val="tx1"/>
              </a:solidFill>
            </a:endParaRPr>
          </a:p>
        </p:txBody>
      </p:sp>
      <p:sp>
        <p:nvSpPr>
          <p:cNvPr id="106499" name="Rectangle 3"/>
          <p:cNvSpPr>
            <a:spLocks noGrp="1" noChangeArrowheads="1"/>
          </p:cNvSpPr>
          <p:nvPr>
            <p:ph type="body" idx="1"/>
          </p:nvPr>
        </p:nvSpPr>
        <p:spPr>
          <a:xfrm>
            <a:off x="457200" y="1714500"/>
            <a:ext cx="8077199" cy="4286250"/>
          </a:xfrm>
          <a:ln w="6350"/>
        </p:spPr>
        <p:txBody>
          <a:bodyPr/>
          <a:lstStyle/>
          <a:p>
            <a:pPr marL="500063" indent="-500063">
              <a:lnSpc>
                <a:spcPct val="90000"/>
              </a:lnSpc>
              <a:buNone/>
            </a:pPr>
            <a:endParaRPr lang="en-US" sz="2250" dirty="0"/>
          </a:p>
          <a:p>
            <a:pPr marL="500063" indent="-500063">
              <a:lnSpc>
                <a:spcPct val="90000"/>
              </a:lnSpc>
              <a:buNone/>
            </a:pPr>
            <a:r>
              <a:rPr lang="en-US" sz="2250" dirty="0" smtClean="0"/>
              <a:t>	</a:t>
            </a:r>
            <a:r>
              <a:rPr lang="en-US" sz="2400" dirty="0" smtClean="0"/>
              <a:t>Export All  - All Summary Data </a:t>
            </a:r>
          </a:p>
          <a:p>
            <a:pPr marL="500063" indent="-500063">
              <a:lnSpc>
                <a:spcPct val="90000"/>
              </a:lnSpc>
              <a:buNone/>
            </a:pPr>
            <a:r>
              <a:rPr lang="en-US" sz="2400" dirty="0"/>
              <a:t> </a:t>
            </a:r>
            <a:r>
              <a:rPr lang="en-US" sz="2400" dirty="0" smtClean="0"/>
              <a:t>          (PDF – which can be customized)</a:t>
            </a:r>
          </a:p>
          <a:p>
            <a:pPr marL="500063" indent="-500063">
              <a:lnSpc>
                <a:spcPct val="90000"/>
              </a:lnSpc>
              <a:buNone/>
            </a:pPr>
            <a:endParaRPr lang="en-US" sz="2400" dirty="0"/>
          </a:p>
          <a:p>
            <a:pPr marL="500063" indent="-500063">
              <a:lnSpc>
                <a:spcPct val="90000"/>
              </a:lnSpc>
              <a:buNone/>
            </a:pPr>
            <a:r>
              <a:rPr lang="en-US" sz="2400" dirty="0" smtClean="0"/>
              <a:t>	Export All -  All Response Data </a:t>
            </a:r>
          </a:p>
          <a:p>
            <a:pPr marL="500063" indent="-500063">
              <a:lnSpc>
                <a:spcPct val="90000"/>
              </a:lnSpc>
              <a:buNone/>
            </a:pPr>
            <a:endParaRPr lang="en-US" sz="2400" dirty="0"/>
          </a:p>
          <a:p>
            <a:pPr marL="500063" indent="-500063">
              <a:lnSpc>
                <a:spcPct val="90000"/>
              </a:lnSpc>
              <a:buNone/>
            </a:pPr>
            <a:r>
              <a:rPr lang="en-US" sz="2400" dirty="0" smtClean="0"/>
              <a:t>		  (Excel or SPSS, Zipped File  - sheet 1 has data)</a:t>
            </a:r>
          </a:p>
          <a:p>
            <a:pPr marL="500063" indent="-500063">
              <a:lnSpc>
                <a:spcPct val="90000"/>
              </a:lnSpc>
              <a:buNone/>
            </a:pPr>
            <a:endParaRPr lang="en-US" sz="2400" dirty="0"/>
          </a:p>
          <a:p>
            <a:pPr marL="500063" indent="-500063">
              <a:lnSpc>
                <a:spcPct val="90000"/>
              </a:lnSpc>
              <a:buNone/>
            </a:pPr>
            <a:r>
              <a:rPr lang="en-US" sz="2250" dirty="0" smtClean="0"/>
              <a:t>	Merging Data – connecting data from a survey monkey file with other data using a common key</a:t>
            </a:r>
            <a:endParaRPr lang="en-US" sz="2250" dirty="0"/>
          </a:p>
        </p:txBody>
      </p:sp>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1917684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0" y="228600"/>
            <a:ext cx="9144000" cy="762000"/>
          </a:xfrm>
        </p:spPr>
        <p:txBody>
          <a:bodyPr anchor="b"/>
          <a:lstStyle/>
          <a:p>
            <a:pPr eaLnBrk="1" hangingPunct="1">
              <a:defRPr/>
            </a:pPr>
            <a:r>
              <a:rPr lang="en-US" sz="3600" dirty="0">
                <a:solidFill>
                  <a:schemeClr val="accent6">
                    <a:lumMod val="75000"/>
                  </a:schemeClr>
                </a:solidFill>
                <a:ea typeface="MS PGothic" pitchFamily="34" charset="-128"/>
              </a:rPr>
              <a:t>Survey Result </a:t>
            </a:r>
            <a:r>
              <a:rPr lang="en-US" sz="3600" dirty="0" smtClean="0">
                <a:solidFill>
                  <a:schemeClr val="accent6">
                    <a:lumMod val="75000"/>
                  </a:schemeClr>
                </a:solidFill>
                <a:ea typeface="MS PGothic" pitchFamily="34" charset="-128"/>
              </a:rPr>
              <a:t>Example: Excel Summary</a:t>
            </a:r>
            <a:endParaRPr lang="en-US" sz="3600" dirty="0">
              <a:solidFill>
                <a:srgbClr val="FF0000"/>
              </a:solidFill>
              <a:ea typeface="MS PGothic" pitchFamily="34" charset="-128"/>
            </a:endParaRPr>
          </a:p>
        </p:txBody>
      </p:sp>
      <p:graphicFrame>
        <p:nvGraphicFramePr>
          <p:cNvPr id="11" name="Table 10"/>
          <p:cNvGraphicFramePr>
            <a:graphicFrameLocks noGrp="1"/>
          </p:cNvGraphicFramePr>
          <p:nvPr/>
        </p:nvGraphicFramePr>
        <p:xfrm>
          <a:off x="642938" y="1285875"/>
          <a:ext cx="6000750" cy="2423161"/>
        </p:xfrm>
        <a:graphic>
          <a:graphicData uri="http://schemas.openxmlformats.org/drawingml/2006/table">
            <a:tbl>
              <a:tblPr/>
              <a:tblGrid>
                <a:gridCol w="3774908"/>
                <a:gridCol w="1112921"/>
                <a:gridCol w="1112921"/>
              </a:tblGrid>
              <a:tr h="416123">
                <a:tc gridSpan="3">
                  <a:txBody>
                    <a:bodyPr/>
                    <a:lstStyle/>
                    <a:p>
                      <a:pPr marL="0" marR="0">
                        <a:lnSpc>
                          <a:spcPct val="115000"/>
                        </a:lnSpc>
                        <a:spcBef>
                          <a:spcPts val="0"/>
                        </a:spcBef>
                        <a:spcAft>
                          <a:spcPts val="0"/>
                        </a:spcAft>
                      </a:pPr>
                      <a:r>
                        <a:rPr lang="en-US" sz="1100" b="1" dirty="0">
                          <a:latin typeface="Microsoft Sans Serif"/>
                          <a:ea typeface="Times New Roman"/>
                          <a:cs typeface="Times New Roman"/>
                        </a:rPr>
                        <a:t>BEC Session 2 - January 2012</a:t>
                      </a:r>
                      <a:endParaRPr lang="en-US" sz="1100" dirty="0">
                        <a:latin typeface="Times New Roman"/>
                        <a:ea typeface="Calibri"/>
                        <a:cs typeface="Times New Roman"/>
                      </a:endParaRPr>
                    </a:p>
                  </a:txBody>
                  <a:tcPr marL="64294" marR="64294"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298252">
                <a:tc gridSpan="3">
                  <a:txBody>
                    <a:bodyPr/>
                    <a:lstStyle/>
                    <a:p>
                      <a:pPr marL="0" marR="0">
                        <a:lnSpc>
                          <a:spcPct val="115000"/>
                        </a:lnSpc>
                        <a:spcBef>
                          <a:spcPts val="0"/>
                        </a:spcBef>
                        <a:spcAft>
                          <a:spcPts val="0"/>
                        </a:spcAft>
                      </a:pPr>
                      <a:r>
                        <a:rPr lang="en-US" sz="1300" b="1" dirty="0">
                          <a:latin typeface="Microsoft Sans Serif"/>
                          <a:ea typeface="Times New Roman"/>
                          <a:cs typeface="Times New Roman"/>
                        </a:rPr>
                        <a:t>How would you rate Session 2 overall?</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r>
              <a:tr h="460058">
                <a:tc>
                  <a:txBody>
                    <a:bodyPr/>
                    <a:lstStyle/>
                    <a:p>
                      <a:pPr marL="0" marR="0">
                        <a:lnSpc>
                          <a:spcPct val="115000"/>
                        </a:lnSpc>
                        <a:spcBef>
                          <a:spcPts val="0"/>
                        </a:spcBef>
                        <a:spcAft>
                          <a:spcPts val="0"/>
                        </a:spcAft>
                      </a:pPr>
                      <a:r>
                        <a:rPr lang="en-US" sz="1300" b="1" dirty="0">
                          <a:solidFill>
                            <a:srgbClr val="000000"/>
                          </a:solidFill>
                          <a:latin typeface="Microsoft Sans Serif"/>
                          <a:ea typeface="Times New Roman"/>
                          <a:cs typeface="Times New Roman"/>
                        </a:rPr>
                        <a:t>Answer Options</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c>
                  <a:txBody>
                    <a:bodyPr/>
                    <a:lstStyle/>
                    <a:p>
                      <a:pPr marL="0" marR="0" algn="ctr">
                        <a:lnSpc>
                          <a:spcPct val="115000"/>
                        </a:lnSpc>
                        <a:spcBef>
                          <a:spcPts val="0"/>
                        </a:spcBef>
                        <a:spcAft>
                          <a:spcPts val="0"/>
                        </a:spcAft>
                      </a:pPr>
                      <a:r>
                        <a:rPr lang="en-US" sz="1300" b="1" dirty="0">
                          <a:solidFill>
                            <a:srgbClr val="000000"/>
                          </a:solidFill>
                          <a:latin typeface="Microsoft Sans Serif"/>
                          <a:ea typeface="Times New Roman"/>
                          <a:cs typeface="Times New Roman"/>
                        </a:rPr>
                        <a:t>Response Percent</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CDD8E6"/>
                    </a:solidFill>
                  </a:tcPr>
                </a:tc>
                <a:tc>
                  <a:txBody>
                    <a:bodyPr/>
                    <a:lstStyle/>
                    <a:p>
                      <a:pPr marL="0" marR="0" algn="ctr">
                        <a:lnSpc>
                          <a:spcPct val="115000"/>
                        </a:lnSpc>
                        <a:spcBef>
                          <a:spcPts val="0"/>
                        </a:spcBef>
                        <a:spcAft>
                          <a:spcPts val="0"/>
                        </a:spcAft>
                      </a:pPr>
                      <a:r>
                        <a:rPr lang="en-US" sz="1300" b="1" dirty="0">
                          <a:solidFill>
                            <a:srgbClr val="000000"/>
                          </a:solidFill>
                          <a:latin typeface="Microsoft Sans Serif"/>
                          <a:ea typeface="Times New Roman"/>
                          <a:cs typeface="Times New Roman"/>
                        </a:rPr>
                        <a:t>Response Count</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CDD8E6"/>
                    </a:solidFill>
                  </a:tcPr>
                </a:tc>
              </a:tr>
              <a:tr h="230029">
                <a:tc>
                  <a:txBody>
                    <a:bodyPr/>
                    <a:lstStyle/>
                    <a:p>
                      <a:pPr marL="0" marR="0">
                        <a:lnSpc>
                          <a:spcPct val="115000"/>
                        </a:lnSpc>
                        <a:spcBef>
                          <a:spcPts val="0"/>
                        </a:spcBef>
                        <a:spcAft>
                          <a:spcPts val="0"/>
                        </a:spcAft>
                      </a:pPr>
                      <a:r>
                        <a:rPr lang="en-US" sz="1300" dirty="0">
                          <a:latin typeface="Microsoft Sans Serif"/>
                          <a:ea typeface="Times New Roman"/>
                          <a:cs typeface="Times New Roman"/>
                        </a:rPr>
                        <a:t>Not So Good</a:t>
                      </a:r>
                      <a:endParaRPr lang="en-US" sz="1300" dirty="0">
                        <a:latin typeface="Times New Roman"/>
                        <a:ea typeface="Calibri"/>
                        <a:cs typeface="Times New Roman"/>
                      </a:endParaRPr>
                    </a:p>
                  </a:txBody>
                  <a:tcPr marL="64294" marR="64294" marT="0" marB="0" anchor="b">
                    <a:lnL>
                      <a:noFill/>
                    </a:lnL>
                    <a:lnR>
                      <a:noFill/>
                    </a:lnR>
                    <a:lnT>
                      <a:noFill/>
                    </a:lnT>
                    <a:lnB>
                      <a:noFill/>
                    </a:lnB>
                    <a:solidFill>
                      <a:srgbClr val="EEEEEE"/>
                    </a:solidFill>
                  </a:tcPr>
                </a:tc>
                <a:tc>
                  <a:txBody>
                    <a:bodyPr/>
                    <a:lstStyle/>
                    <a:p>
                      <a:pPr marL="0" marR="0" algn="ctr">
                        <a:lnSpc>
                          <a:spcPct val="115000"/>
                        </a:lnSpc>
                        <a:spcBef>
                          <a:spcPts val="0"/>
                        </a:spcBef>
                        <a:spcAft>
                          <a:spcPts val="0"/>
                        </a:spcAft>
                      </a:pPr>
                      <a:r>
                        <a:rPr lang="en-US" sz="1300" dirty="0" smtClean="0">
                          <a:latin typeface="Microsoft Sans Serif"/>
                          <a:ea typeface="Times New Roman"/>
                          <a:cs typeface="Times New Roman"/>
                        </a:rPr>
                        <a:t>0</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c>
                  <a:txBody>
                    <a:bodyPr/>
                    <a:lstStyle/>
                    <a:p>
                      <a:pPr marL="0" marR="0" algn="ctr">
                        <a:lnSpc>
                          <a:spcPct val="115000"/>
                        </a:lnSpc>
                        <a:spcBef>
                          <a:spcPts val="0"/>
                        </a:spcBef>
                        <a:spcAft>
                          <a:spcPts val="0"/>
                        </a:spcAft>
                      </a:pPr>
                      <a:r>
                        <a:rPr lang="en-US" sz="1300" dirty="0">
                          <a:latin typeface="Microsoft Sans Serif"/>
                          <a:ea typeface="Times New Roman"/>
                          <a:cs typeface="Times New Roman"/>
                        </a:rPr>
                        <a:t>0</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r>
              <a:tr h="230029">
                <a:tc>
                  <a:txBody>
                    <a:bodyPr/>
                    <a:lstStyle/>
                    <a:p>
                      <a:pPr marL="0" marR="0">
                        <a:lnSpc>
                          <a:spcPct val="115000"/>
                        </a:lnSpc>
                        <a:spcBef>
                          <a:spcPts val="0"/>
                        </a:spcBef>
                        <a:spcAft>
                          <a:spcPts val="0"/>
                        </a:spcAft>
                      </a:pPr>
                      <a:r>
                        <a:rPr lang="en-US" sz="1300" dirty="0">
                          <a:latin typeface="Microsoft Sans Serif"/>
                          <a:ea typeface="Times New Roman"/>
                          <a:cs typeface="Times New Roman"/>
                        </a:rPr>
                        <a:t>Okay</a:t>
                      </a:r>
                      <a:endParaRPr lang="en-US" sz="1300" dirty="0">
                        <a:latin typeface="Times New Roman"/>
                        <a:ea typeface="Calibri"/>
                        <a:cs typeface="Times New Roman"/>
                      </a:endParaRPr>
                    </a:p>
                  </a:txBody>
                  <a:tcPr marL="64294" marR="64294" marT="0" marB="0" anchor="b">
                    <a:lnL>
                      <a:noFill/>
                    </a:lnL>
                    <a:lnR>
                      <a:noFill/>
                    </a:lnR>
                    <a:lnT>
                      <a:noFill/>
                    </a:lnT>
                    <a:lnB>
                      <a:noFill/>
                    </a:lnB>
                    <a:solidFill>
                      <a:srgbClr val="EEEEEE"/>
                    </a:solidFill>
                  </a:tcPr>
                </a:tc>
                <a:tc>
                  <a:txBody>
                    <a:bodyPr/>
                    <a:lstStyle/>
                    <a:p>
                      <a:pPr marL="0" marR="0" algn="ctr">
                        <a:lnSpc>
                          <a:spcPct val="115000"/>
                        </a:lnSpc>
                        <a:spcBef>
                          <a:spcPts val="0"/>
                        </a:spcBef>
                        <a:spcAft>
                          <a:spcPts val="0"/>
                        </a:spcAft>
                      </a:pPr>
                      <a:r>
                        <a:rPr lang="en-US" sz="1300" dirty="0" smtClean="0">
                          <a:latin typeface="Microsoft Sans Serif"/>
                          <a:ea typeface="Times New Roman"/>
                          <a:cs typeface="Times New Roman"/>
                        </a:rPr>
                        <a:t>15%</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c>
                  <a:txBody>
                    <a:bodyPr/>
                    <a:lstStyle/>
                    <a:p>
                      <a:pPr marL="0" marR="0" algn="ctr">
                        <a:lnSpc>
                          <a:spcPct val="115000"/>
                        </a:lnSpc>
                        <a:spcBef>
                          <a:spcPts val="0"/>
                        </a:spcBef>
                        <a:spcAft>
                          <a:spcPts val="0"/>
                        </a:spcAft>
                      </a:pPr>
                      <a:r>
                        <a:rPr lang="en-US" sz="1300" dirty="0">
                          <a:latin typeface="Microsoft Sans Serif"/>
                          <a:ea typeface="Times New Roman"/>
                          <a:cs typeface="Times New Roman"/>
                        </a:rPr>
                        <a:t>5</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r>
              <a:tr h="230029">
                <a:tc>
                  <a:txBody>
                    <a:bodyPr/>
                    <a:lstStyle/>
                    <a:p>
                      <a:pPr marL="0" marR="0">
                        <a:lnSpc>
                          <a:spcPct val="115000"/>
                        </a:lnSpc>
                        <a:spcBef>
                          <a:spcPts val="0"/>
                        </a:spcBef>
                        <a:spcAft>
                          <a:spcPts val="0"/>
                        </a:spcAft>
                      </a:pPr>
                      <a:r>
                        <a:rPr lang="en-US" sz="1300" dirty="0">
                          <a:latin typeface="Microsoft Sans Serif"/>
                          <a:ea typeface="Times New Roman"/>
                          <a:cs typeface="Times New Roman"/>
                        </a:rPr>
                        <a:t>Very Good</a:t>
                      </a:r>
                      <a:endParaRPr lang="en-US" sz="1300" dirty="0">
                        <a:latin typeface="Times New Roman"/>
                        <a:ea typeface="Calibri"/>
                        <a:cs typeface="Times New Roman"/>
                      </a:endParaRPr>
                    </a:p>
                  </a:txBody>
                  <a:tcPr marL="64294" marR="64294" marT="0" marB="0" anchor="b">
                    <a:lnL>
                      <a:noFill/>
                    </a:lnL>
                    <a:lnR>
                      <a:noFill/>
                    </a:lnR>
                    <a:lnT>
                      <a:noFill/>
                    </a:lnT>
                    <a:lnB>
                      <a:noFill/>
                    </a:lnB>
                    <a:solidFill>
                      <a:srgbClr val="EEEEEE"/>
                    </a:solidFill>
                  </a:tcPr>
                </a:tc>
                <a:tc>
                  <a:txBody>
                    <a:bodyPr/>
                    <a:lstStyle/>
                    <a:p>
                      <a:pPr marL="0" marR="0" algn="ctr">
                        <a:lnSpc>
                          <a:spcPct val="115000"/>
                        </a:lnSpc>
                        <a:spcBef>
                          <a:spcPts val="0"/>
                        </a:spcBef>
                        <a:spcAft>
                          <a:spcPts val="0"/>
                        </a:spcAft>
                      </a:pPr>
                      <a:r>
                        <a:rPr lang="en-US" sz="1300" dirty="0" smtClean="0">
                          <a:latin typeface="Microsoft Sans Serif"/>
                          <a:ea typeface="Times New Roman"/>
                          <a:cs typeface="Times New Roman"/>
                        </a:rPr>
                        <a:t>71%</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c>
                  <a:txBody>
                    <a:bodyPr/>
                    <a:lstStyle/>
                    <a:p>
                      <a:pPr marL="0" marR="0" algn="ctr">
                        <a:lnSpc>
                          <a:spcPct val="115000"/>
                        </a:lnSpc>
                        <a:spcBef>
                          <a:spcPts val="0"/>
                        </a:spcBef>
                        <a:spcAft>
                          <a:spcPts val="0"/>
                        </a:spcAft>
                      </a:pPr>
                      <a:r>
                        <a:rPr lang="en-US" sz="1300" dirty="0">
                          <a:latin typeface="Microsoft Sans Serif"/>
                          <a:ea typeface="Times New Roman"/>
                          <a:cs typeface="Times New Roman"/>
                        </a:rPr>
                        <a:t>24</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r>
              <a:tr h="230029">
                <a:tc>
                  <a:txBody>
                    <a:bodyPr/>
                    <a:lstStyle/>
                    <a:p>
                      <a:pPr marL="0" marR="0">
                        <a:lnSpc>
                          <a:spcPct val="115000"/>
                        </a:lnSpc>
                        <a:spcBef>
                          <a:spcPts val="0"/>
                        </a:spcBef>
                        <a:spcAft>
                          <a:spcPts val="0"/>
                        </a:spcAft>
                      </a:pPr>
                      <a:r>
                        <a:rPr lang="en-US" sz="1300" dirty="0">
                          <a:latin typeface="Microsoft Sans Serif"/>
                          <a:ea typeface="Times New Roman"/>
                          <a:cs typeface="Times New Roman"/>
                        </a:rPr>
                        <a:t>Excellent</a:t>
                      </a:r>
                      <a:endParaRPr lang="en-US" sz="1300" dirty="0">
                        <a:latin typeface="Times New Roman"/>
                        <a:ea typeface="Calibri"/>
                        <a:cs typeface="Times New Roman"/>
                      </a:endParaRPr>
                    </a:p>
                  </a:txBody>
                  <a:tcPr marL="64294" marR="64294" marT="0" marB="0" anchor="b">
                    <a:lnL>
                      <a:noFill/>
                    </a:lnL>
                    <a:lnR>
                      <a:noFill/>
                    </a:lnR>
                    <a:lnT>
                      <a:noFill/>
                    </a:lnT>
                    <a:lnB>
                      <a:noFill/>
                    </a:lnB>
                    <a:solidFill>
                      <a:srgbClr val="EEEEEE"/>
                    </a:solidFill>
                  </a:tcPr>
                </a:tc>
                <a:tc>
                  <a:txBody>
                    <a:bodyPr/>
                    <a:lstStyle/>
                    <a:p>
                      <a:pPr marL="0" marR="0" algn="ctr">
                        <a:lnSpc>
                          <a:spcPct val="115000"/>
                        </a:lnSpc>
                        <a:spcBef>
                          <a:spcPts val="0"/>
                        </a:spcBef>
                        <a:spcAft>
                          <a:spcPts val="0"/>
                        </a:spcAft>
                      </a:pPr>
                      <a:r>
                        <a:rPr lang="en-US" sz="1300" dirty="0" smtClean="0">
                          <a:latin typeface="Microsoft Sans Serif"/>
                          <a:ea typeface="Times New Roman"/>
                          <a:cs typeface="Times New Roman"/>
                        </a:rPr>
                        <a:t>15%</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c>
                  <a:txBody>
                    <a:bodyPr/>
                    <a:lstStyle/>
                    <a:p>
                      <a:pPr marL="0" marR="0" algn="ctr">
                        <a:lnSpc>
                          <a:spcPct val="115000"/>
                        </a:lnSpc>
                        <a:spcBef>
                          <a:spcPts val="0"/>
                        </a:spcBef>
                        <a:spcAft>
                          <a:spcPts val="0"/>
                        </a:spcAft>
                      </a:pPr>
                      <a:r>
                        <a:rPr lang="en-US" sz="1300" dirty="0">
                          <a:latin typeface="Microsoft Sans Serif"/>
                          <a:ea typeface="Times New Roman"/>
                          <a:cs typeface="Times New Roman"/>
                        </a:rPr>
                        <a:t>5</a:t>
                      </a:r>
                      <a:endParaRPr lang="en-US" sz="1300" dirty="0">
                        <a:latin typeface="Times New Roman"/>
                        <a:ea typeface="Calibri"/>
                        <a:cs typeface="Times New Roman"/>
                      </a:endParaRPr>
                    </a:p>
                  </a:txBody>
                  <a:tcPr marL="64294" marR="64294" marT="0" marB="0" anchor="ctr">
                    <a:lnL>
                      <a:noFill/>
                    </a:lnL>
                    <a:lnR>
                      <a:noFill/>
                    </a:lnR>
                    <a:lnT>
                      <a:noFill/>
                    </a:lnT>
                    <a:lnB>
                      <a:noFill/>
                    </a:lnB>
                    <a:solidFill>
                      <a:srgbClr val="DEE9F7"/>
                    </a:solidFill>
                  </a:tcPr>
                </a:tc>
              </a:tr>
              <a:tr h="164306">
                <a:tc gridSpan="2">
                  <a:txBody>
                    <a:bodyPr/>
                    <a:lstStyle/>
                    <a:p>
                      <a:pPr marL="0" marR="0" algn="r">
                        <a:lnSpc>
                          <a:spcPct val="115000"/>
                        </a:lnSpc>
                        <a:spcBef>
                          <a:spcPts val="0"/>
                        </a:spcBef>
                        <a:spcAft>
                          <a:spcPts val="0"/>
                        </a:spcAft>
                      </a:pPr>
                      <a:r>
                        <a:rPr lang="en-US" sz="900" b="1" i="1">
                          <a:solidFill>
                            <a:srgbClr val="000000"/>
                          </a:solidFill>
                          <a:latin typeface="Microsoft Sans Serif"/>
                          <a:ea typeface="Times New Roman"/>
                          <a:cs typeface="Times New Roman"/>
                        </a:rPr>
                        <a:t>answered question</a:t>
                      </a:r>
                      <a:endParaRPr lang="en-US" sz="1100">
                        <a:latin typeface="Times New Roman"/>
                        <a:ea typeface="Calibri"/>
                        <a:cs typeface="Times New Roman"/>
                      </a:endParaRPr>
                    </a:p>
                  </a:txBody>
                  <a:tcPr marL="64294" marR="64294" marT="0" marB="0" anchor="b">
                    <a:lnL>
                      <a:noFill/>
                    </a:lnL>
                    <a:lnR>
                      <a:noFill/>
                    </a:lnR>
                    <a:lnT>
                      <a:noFill/>
                    </a:lnT>
                    <a:lnB>
                      <a:noFill/>
                    </a:lnB>
                    <a:solidFill>
                      <a:srgbClr val="CDD8E6"/>
                    </a:solidFill>
                  </a:tcPr>
                </a:tc>
                <a:tc hMerge="1">
                  <a:txBody>
                    <a:bodyPr/>
                    <a:lstStyle/>
                    <a:p>
                      <a:endParaRPr lang="en-US"/>
                    </a:p>
                  </a:txBody>
                  <a:tcPr/>
                </a:tc>
                <a:tc>
                  <a:txBody>
                    <a:bodyPr/>
                    <a:lstStyle/>
                    <a:p>
                      <a:pPr marL="0" marR="0" algn="r">
                        <a:lnSpc>
                          <a:spcPct val="115000"/>
                        </a:lnSpc>
                        <a:spcBef>
                          <a:spcPts val="0"/>
                        </a:spcBef>
                        <a:spcAft>
                          <a:spcPts val="0"/>
                        </a:spcAft>
                      </a:pPr>
                      <a:r>
                        <a:rPr lang="en-US" sz="900" b="1">
                          <a:solidFill>
                            <a:srgbClr val="000000"/>
                          </a:solidFill>
                          <a:latin typeface="Microsoft Sans Serif"/>
                          <a:ea typeface="Times New Roman"/>
                          <a:cs typeface="Times New Roman"/>
                        </a:rPr>
                        <a:t>34</a:t>
                      </a:r>
                      <a:endParaRPr lang="en-US" sz="1100">
                        <a:latin typeface="Times New Roman"/>
                        <a:ea typeface="Calibri"/>
                        <a:cs typeface="Times New Roman"/>
                      </a:endParaRPr>
                    </a:p>
                  </a:txBody>
                  <a:tcPr marL="64294" marR="64294" marT="0" marB="0" anchor="b">
                    <a:lnL>
                      <a:noFill/>
                    </a:lnL>
                    <a:lnR>
                      <a:noFill/>
                    </a:lnR>
                    <a:lnT>
                      <a:noFill/>
                    </a:lnT>
                    <a:lnB>
                      <a:noFill/>
                    </a:lnB>
                    <a:solidFill>
                      <a:srgbClr val="CDD8E6"/>
                    </a:solidFill>
                  </a:tcPr>
                </a:tc>
              </a:tr>
              <a:tr h="164306">
                <a:tc gridSpan="2">
                  <a:txBody>
                    <a:bodyPr/>
                    <a:lstStyle/>
                    <a:p>
                      <a:pPr marL="0" marR="0" algn="r">
                        <a:lnSpc>
                          <a:spcPct val="115000"/>
                        </a:lnSpc>
                        <a:spcBef>
                          <a:spcPts val="0"/>
                        </a:spcBef>
                        <a:spcAft>
                          <a:spcPts val="0"/>
                        </a:spcAft>
                      </a:pPr>
                      <a:r>
                        <a:rPr lang="en-US" sz="900" b="1" i="1" dirty="0">
                          <a:solidFill>
                            <a:srgbClr val="000000"/>
                          </a:solidFill>
                          <a:latin typeface="Microsoft Sans Serif"/>
                          <a:ea typeface="Times New Roman"/>
                          <a:cs typeface="Times New Roman"/>
                        </a:rPr>
                        <a:t>skipped question</a:t>
                      </a:r>
                      <a:endParaRPr lang="en-US" sz="1100" dirty="0">
                        <a:latin typeface="Times New Roman"/>
                        <a:ea typeface="Calibri"/>
                        <a:cs typeface="Times New Roman"/>
                      </a:endParaRPr>
                    </a:p>
                  </a:txBody>
                  <a:tcPr marL="64294" marR="64294" marT="0" marB="0" anchor="b">
                    <a:lnL>
                      <a:noFill/>
                    </a:lnL>
                    <a:lnR>
                      <a:noFill/>
                    </a:lnR>
                    <a:lnT>
                      <a:noFill/>
                    </a:lnT>
                    <a:lnB>
                      <a:noFill/>
                    </a:lnB>
                    <a:solidFill>
                      <a:srgbClr val="DDDDDD"/>
                    </a:solidFill>
                  </a:tcPr>
                </a:tc>
                <a:tc hMerge="1">
                  <a:txBody>
                    <a:bodyPr/>
                    <a:lstStyle/>
                    <a:p>
                      <a:endParaRPr lang="en-US"/>
                    </a:p>
                  </a:txBody>
                  <a:tcPr/>
                </a:tc>
                <a:tc>
                  <a:txBody>
                    <a:bodyPr/>
                    <a:lstStyle/>
                    <a:p>
                      <a:pPr marL="0" marR="0" algn="r">
                        <a:lnSpc>
                          <a:spcPct val="115000"/>
                        </a:lnSpc>
                        <a:spcBef>
                          <a:spcPts val="0"/>
                        </a:spcBef>
                        <a:spcAft>
                          <a:spcPts val="0"/>
                        </a:spcAft>
                      </a:pPr>
                      <a:r>
                        <a:rPr lang="en-US" sz="900" b="1" dirty="0">
                          <a:solidFill>
                            <a:srgbClr val="000000"/>
                          </a:solidFill>
                          <a:latin typeface="Microsoft Sans Serif"/>
                          <a:ea typeface="Times New Roman"/>
                          <a:cs typeface="Times New Roman"/>
                        </a:rPr>
                        <a:t>1</a:t>
                      </a:r>
                      <a:endParaRPr lang="en-US" sz="1100" dirty="0">
                        <a:latin typeface="Times New Roman"/>
                        <a:ea typeface="Calibri"/>
                        <a:cs typeface="Times New Roman"/>
                      </a:endParaRPr>
                    </a:p>
                  </a:txBody>
                  <a:tcPr marL="64294" marR="64294" marT="0" marB="0" anchor="b">
                    <a:lnL>
                      <a:noFill/>
                    </a:lnL>
                    <a:lnR>
                      <a:noFill/>
                    </a:lnR>
                    <a:lnT>
                      <a:noFill/>
                    </a:lnT>
                    <a:lnB>
                      <a:noFill/>
                    </a:lnB>
                    <a:solidFill>
                      <a:srgbClr val="DDDDDD"/>
                    </a:solidFill>
                  </a:tcPr>
                </a:tc>
              </a:tr>
            </a:tbl>
          </a:graphicData>
        </a:graphic>
      </p:graphicFrame>
      <p:graphicFrame>
        <p:nvGraphicFramePr>
          <p:cNvPr id="12" name="Chart 11"/>
          <p:cNvGraphicFramePr>
            <a:graphicFrameLocks/>
          </p:cNvGraphicFramePr>
          <p:nvPr>
            <p:extLst/>
          </p:nvPr>
        </p:nvGraphicFramePr>
        <p:xfrm>
          <a:off x="3357562" y="3786187"/>
          <a:ext cx="4929188" cy="27860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8"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9"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23</a:t>
            </a:r>
          </a:p>
        </p:txBody>
      </p:sp>
    </p:spTree>
    <p:extLst>
      <p:ext uri="{BB962C8B-B14F-4D97-AF65-F5344CB8AC3E}">
        <p14:creationId xmlns:p14="http://schemas.microsoft.com/office/powerpoint/2010/main" val="1129441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63" y="238920"/>
            <a:ext cx="6286500" cy="5745132"/>
          </a:xfrm>
          <a:prstGeom prst="rect">
            <a:avLst/>
          </a:prstGeom>
        </p:spPr>
      </p:pic>
      <p:sp>
        <p:nvSpPr>
          <p:cNvPr id="5" name="TextBox 4"/>
          <p:cNvSpPr txBox="1"/>
          <p:nvPr/>
        </p:nvSpPr>
        <p:spPr>
          <a:xfrm>
            <a:off x="500062" y="642938"/>
            <a:ext cx="3643313" cy="369332"/>
          </a:xfrm>
          <a:prstGeom prst="rect">
            <a:avLst/>
          </a:prstGeom>
          <a:noFill/>
        </p:spPr>
        <p:txBody>
          <a:bodyPr wrap="square" rtlCol="0">
            <a:spAutoFit/>
          </a:bodyPr>
          <a:lstStyle/>
          <a:p>
            <a:r>
              <a:rPr lang="en-US" dirty="0" smtClean="0">
                <a:latin typeface="Trebuchet MS" panose="020B0603020202020204" pitchFamily="34" charset="0"/>
              </a:rPr>
              <a:t>SURVEY RESULT  EXAMPLE</a:t>
            </a:r>
            <a:endParaRPr lang="en-US" dirty="0">
              <a:latin typeface="Trebuchet MS" panose="020B0603020202020204" pitchFamily="34" charset="0"/>
            </a:endParaRPr>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24</a:t>
            </a:r>
          </a:p>
        </p:txBody>
      </p:sp>
    </p:spTree>
    <p:extLst>
      <p:ext uri="{BB962C8B-B14F-4D97-AF65-F5344CB8AC3E}">
        <p14:creationId xmlns:p14="http://schemas.microsoft.com/office/powerpoint/2010/main" val="3399166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285875" y="148248"/>
            <a:ext cx="7143750" cy="762000"/>
          </a:xfrm>
        </p:spPr>
        <p:txBody>
          <a:bodyPr anchor="b"/>
          <a:lstStyle/>
          <a:p>
            <a:pPr eaLnBrk="1" hangingPunct="1">
              <a:defRPr/>
            </a:pPr>
            <a:r>
              <a:rPr lang="en-US" sz="3600" dirty="0">
                <a:solidFill>
                  <a:schemeClr val="accent6">
                    <a:lumMod val="75000"/>
                  </a:schemeClr>
                </a:solidFill>
                <a:ea typeface="MS PGothic" pitchFamily="34" charset="-128"/>
              </a:rPr>
              <a:t>Survey </a:t>
            </a:r>
            <a:r>
              <a:rPr lang="en-US" sz="3600" dirty="0" smtClean="0">
                <a:solidFill>
                  <a:schemeClr val="accent6">
                    <a:lumMod val="75000"/>
                  </a:schemeClr>
                </a:solidFill>
                <a:ea typeface="MS PGothic" pitchFamily="34" charset="-128"/>
              </a:rPr>
              <a:t>Result: Crosstab </a:t>
            </a:r>
            <a:r>
              <a:rPr lang="en-US" sz="3600" dirty="0">
                <a:solidFill>
                  <a:schemeClr val="accent6">
                    <a:lumMod val="75000"/>
                  </a:schemeClr>
                </a:solidFill>
                <a:ea typeface="MS PGothic" pitchFamily="34" charset="-128"/>
              </a:rPr>
              <a:t>Example</a:t>
            </a:r>
            <a:endParaRPr lang="en-US" sz="3600" dirty="0">
              <a:solidFill>
                <a:srgbClr val="FF0000"/>
              </a:solidFill>
              <a:ea typeface="MS PGothic" pitchFamily="34" charset="-128"/>
            </a:endParaRPr>
          </a:p>
        </p:txBody>
      </p:sp>
      <p:graphicFrame>
        <p:nvGraphicFramePr>
          <p:cNvPr id="411785" name="Group 137"/>
          <p:cNvGraphicFramePr>
            <a:graphicFrameLocks noGrp="1"/>
          </p:cNvGraphicFramePr>
          <p:nvPr>
            <p:ph idx="1"/>
            <p:extLst/>
          </p:nvPr>
        </p:nvGraphicFramePr>
        <p:xfrm>
          <a:off x="850105" y="2001462"/>
          <a:ext cx="7715251" cy="3134381"/>
        </p:xfrm>
        <a:graphic>
          <a:graphicData uri="http://schemas.openxmlformats.org/drawingml/2006/table">
            <a:tbl>
              <a:tblPr/>
              <a:tblGrid>
                <a:gridCol w="4429125"/>
                <a:gridCol w="1143000"/>
                <a:gridCol w="1071563"/>
                <a:gridCol w="1071563"/>
              </a:tblGrid>
              <a:tr h="500063">
                <a:tc rowSpan="2">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100" b="1" i="0" u="none" strike="noStrike" cap="none" normalizeH="0" baseline="0" dirty="0" smtClean="0">
                          <a:ln>
                            <a:noFill/>
                          </a:ln>
                          <a:solidFill>
                            <a:schemeClr val="tx1"/>
                          </a:solidFill>
                          <a:effectLst/>
                          <a:latin typeface="Trebuchet MS" pitchFamily="34" charset="0"/>
                          <a:ea typeface="MS PGothic" pitchFamily="34" charset="-128"/>
                        </a:rPr>
                        <a:t>% of 2011-12 Freshman who . . .</a:t>
                      </a:r>
                    </a:p>
                  </a:txBody>
                  <a:tcPr marL="85725" marR="8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Peer Study Group</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Total</a:t>
                      </a:r>
                    </a:p>
                  </a:txBody>
                  <a:tcPr marL="85725" marR="8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65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Yes</a:t>
                      </a: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n=232</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No</a:t>
                      </a: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n=247</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18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N=479</a:t>
                      </a:r>
                    </a:p>
                  </a:txBody>
                  <a:tcPr marL="85725" marR="8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374">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Reported struggling to maintain grades</a:t>
                      </a:r>
                    </a:p>
                  </a:txBody>
                  <a:tcPr marL="85725" marR="8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36%</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58%</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47%</a:t>
                      </a:r>
                    </a:p>
                  </a:txBody>
                  <a:tcPr marL="85725" marR="8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523">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Are planning to enroll for the sophomore year at this school</a:t>
                      </a:r>
                    </a:p>
                  </a:txBody>
                  <a:tcPr marL="85725" marR="8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89%</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72%</a:t>
                      </a:r>
                    </a:p>
                  </a:txBody>
                  <a:tcPr marL="85725" marR="8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80%</a:t>
                      </a:r>
                    </a:p>
                  </a:txBody>
                  <a:tcPr marL="85725" marR="8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783" name="AutoShape 135"/>
          <p:cNvSpPr>
            <a:spLocks/>
          </p:cNvSpPr>
          <p:nvPr/>
        </p:nvSpPr>
        <p:spPr bwMode="auto">
          <a:xfrm rot="5400000">
            <a:off x="6082407" y="1013342"/>
            <a:ext cx="544513" cy="1431727"/>
          </a:xfrm>
          <a:prstGeom prst="leftBrace">
            <a:avLst>
              <a:gd name="adj1" fmla="val 68169"/>
              <a:gd name="adj2" fmla="val 51389"/>
            </a:avLst>
          </a:prstGeom>
          <a:noFill/>
          <a:ln w="31750">
            <a:solidFill>
              <a:schemeClr val="accent2"/>
            </a:solidFill>
            <a:round/>
            <a:headEnd/>
            <a:tailEnd/>
          </a:ln>
        </p:spPr>
        <p:txBody>
          <a:bodyPr wrap="none" anchor="ctr"/>
          <a:lstStyle/>
          <a:p>
            <a:endParaRPr lang="en-US">
              <a:latin typeface="Trebuchet MS" charset="0"/>
            </a:endParaRPr>
          </a:p>
        </p:txBody>
      </p:sp>
      <p:sp>
        <p:nvSpPr>
          <p:cNvPr id="411784" name="Text Box 136"/>
          <p:cNvSpPr txBox="1">
            <a:spLocks noChangeArrowheads="1"/>
          </p:cNvSpPr>
          <p:nvPr/>
        </p:nvSpPr>
        <p:spPr bwMode="auto">
          <a:xfrm>
            <a:off x="5486400" y="1133784"/>
            <a:ext cx="2071688" cy="323165"/>
          </a:xfrm>
          <a:prstGeom prst="rect">
            <a:avLst/>
          </a:prstGeom>
          <a:noFill/>
          <a:ln w="9525">
            <a:noFill/>
            <a:miter lim="800000"/>
            <a:headEnd/>
            <a:tailEnd/>
          </a:ln>
        </p:spPr>
        <p:txBody>
          <a:bodyPr>
            <a:spAutoFit/>
          </a:bodyPr>
          <a:lstStyle/>
          <a:p>
            <a:r>
              <a:rPr lang="en-US" sz="1500" b="1" dirty="0">
                <a:solidFill>
                  <a:schemeClr val="accent2"/>
                </a:solidFill>
                <a:latin typeface="Trebuchet MS" charset="0"/>
              </a:rPr>
              <a:t>Disaggregated Data</a:t>
            </a:r>
          </a:p>
        </p:txBody>
      </p:sp>
      <p:sp>
        <p:nvSpPr>
          <p:cNvPr id="10" name="TextBox 9"/>
          <p:cNvSpPr txBox="1"/>
          <p:nvPr/>
        </p:nvSpPr>
        <p:spPr>
          <a:xfrm>
            <a:off x="1143000" y="5181600"/>
            <a:ext cx="7086600" cy="784830"/>
          </a:xfrm>
          <a:prstGeom prst="rect">
            <a:avLst/>
          </a:prstGeom>
          <a:noFill/>
        </p:spPr>
        <p:txBody>
          <a:bodyPr wrap="square" rtlCol="0">
            <a:spAutoFit/>
          </a:bodyPr>
          <a:lstStyle/>
          <a:p>
            <a:r>
              <a:rPr lang="en-US" sz="1500" dirty="0">
                <a:latin typeface="Trebuchet MS" pitchFamily="34" charset="0"/>
              </a:rPr>
              <a:t>Note:  A total of 1000 Freshmen were enrolled </a:t>
            </a:r>
            <a:r>
              <a:rPr lang="en-US" sz="1500" dirty="0" smtClean="0">
                <a:latin typeface="Trebuchet MS" pitchFamily="34" charset="0"/>
              </a:rPr>
              <a:t>2011-12; 502 were in Peer Study Groups, 498 were not.  About half of the students who were in study groups and half who were not responded to the survey.</a:t>
            </a:r>
            <a:endParaRPr lang="en-US" sz="1500" dirty="0">
              <a:latin typeface="Trebuchet MS" pitchFamily="34" charset="0"/>
            </a:endParaRPr>
          </a:p>
        </p:txBody>
      </p:sp>
      <p:sp>
        <p:nvSpPr>
          <p:cNvPr id="8" name="TextBox 7"/>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9"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2"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12</a:t>
            </a:r>
          </a:p>
        </p:txBody>
      </p:sp>
    </p:spTree>
    <p:extLst>
      <p:ext uri="{BB962C8B-B14F-4D97-AF65-F5344CB8AC3E}">
        <p14:creationId xmlns:p14="http://schemas.microsoft.com/office/powerpoint/2010/main" val="1238831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066800" y="304800"/>
            <a:ext cx="7620000" cy="533400"/>
          </a:xfrm>
        </p:spPr>
        <p:txBody>
          <a:bodyPr anchor="b">
            <a:normAutofit fontScale="90000"/>
          </a:bodyPr>
          <a:lstStyle/>
          <a:p>
            <a:pPr eaLnBrk="1" hangingPunct="1">
              <a:defRPr/>
            </a:pPr>
            <a:r>
              <a:rPr lang="en-US" sz="3600" dirty="0" smtClean="0">
                <a:ea typeface="MS PGothic" pitchFamily="34" charset="-128"/>
              </a:rPr>
              <a:t>Definitive Statements</a:t>
            </a:r>
          </a:p>
        </p:txBody>
      </p:sp>
      <p:graphicFrame>
        <p:nvGraphicFramePr>
          <p:cNvPr id="11" name="Table 10"/>
          <p:cNvGraphicFramePr>
            <a:graphicFrameLocks noGrp="1"/>
          </p:cNvGraphicFramePr>
          <p:nvPr/>
        </p:nvGraphicFramePr>
        <p:xfrm>
          <a:off x="914400" y="762000"/>
          <a:ext cx="7772400" cy="3955530"/>
        </p:xfrm>
        <a:graphic>
          <a:graphicData uri="http://schemas.openxmlformats.org/drawingml/2006/table">
            <a:tbl>
              <a:tblPr/>
              <a:tblGrid>
                <a:gridCol w="5398034"/>
                <a:gridCol w="752421"/>
                <a:gridCol w="728826"/>
                <a:gridCol w="893119"/>
              </a:tblGrid>
              <a:tr h="857250">
                <a:tc>
                  <a:txBody>
                    <a:bodyPr/>
                    <a:lstStyle/>
                    <a:p>
                      <a:pPr marL="0" marR="0">
                        <a:spcBef>
                          <a:spcPts val="0"/>
                        </a:spcBef>
                        <a:spcAft>
                          <a:spcPts val="0"/>
                        </a:spcAft>
                      </a:pPr>
                      <a:r>
                        <a:rPr lang="en-US" sz="1700" b="1" dirty="0">
                          <a:latin typeface="Calibri"/>
                          <a:ea typeface="Times New Roman"/>
                          <a:cs typeface="Times New Roman"/>
                        </a:rPr>
                        <a:t>Percent of Training Participants (N=93) who Think AAV </a:t>
                      </a:r>
                      <a:r>
                        <a:rPr lang="en-US" sz="1700" b="1" dirty="0" smtClean="0">
                          <a:latin typeface="Calibri"/>
                          <a:ea typeface="Times New Roman"/>
                          <a:cs typeface="Times New Roman"/>
                        </a:rPr>
                        <a:t>Helped or Will</a:t>
                      </a:r>
                      <a:r>
                        <a:rPr lang="en-US" sz="1700" b="1" baseline="0" dirty="0" smtClean="0">
                          <a:latin typeface="Calibri"/>
                          <a:ea typeface="Times New Roman"/>
                          <a:cs typeface="Times New Roman"/>
                        </a:rPr>
                        <a:t> Help Them</a:t>
                      </a:r>
                      <a:r>
                        <a:rPr lang="en-US" sz="1700" b="1" dirty="0" smtClean="0">
                          <a:latin typeface="Calibri"/>
                          <a:ea typeface="Times New Roman"/>
                          <a:cs typeface="Times New Roman"/>
                        </a:rPr>
                        <a:t>:</a:t>
                      </a:r>
                      <a:r>
                        <a:rPr lang="en-US" sz="1700" b="1" dirty="0">
                          <a:latin typeface="Calibri"/>
                          <a:ea typeface="Times New Roman"/>
                          <a:cs typeface="Times New Roman"/>
                          <a:sym typeface="Wingdings"/>
                        </a:rPr>
                        <a:t></a:t>
                      </a:r>
                      <a:r>
                        <a:rPr lang="en-US" sz="1700" b="1" dirty="0">
                          <a:latin typeface="Calibri"/>
                          <a:ea typeface="Times New Roman"/>
                          <a:cs typeface="Times New Roman"/>
                        </a:rPr>
                        <a:t> </a:t>
                      </a:r>
                      <a:endParaRPr lang="en-US" sz="1700" b="1" dirty="0" smtClean="0">
                        <a:latin typeface="Calibri"/>
                        <a:ea typeface="Times New Roman"/>
                        <a:cs typeface="Times New Roman"/>
                      </a:endParaRPr>
                    </a:p>
                    <a:p>
                      <a:pPr marL="0" marR="0">
                        <a:spcBef>
                          <a:spcPts val="0"/>
                        </a:spcBef>
                        <a:spcAft>
                          <a:spcPts val="0"/>
                        </a:spcAft>
                      </a:pPr>
                      <a:endParaRPr lang="en-US" sz="17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Some</a:t>
                      </a:r>
                      <a:endParaRPr lang="en-US" sz="17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A Lot</a:t>
                      </a:r>
                      <a:endParaRPr lang="en-US" sz="17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TOTAL</a:t>
                      </a:r>
                      <a:endParaRPr lang="en-US" sz="17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spcBef>
                          <a:spcPts val="0"/>
                        </a:spcBef>
                        <a:spcAft>
                          <a:spcPts val="0"/>
                        </a:spcAft>
                      </a:pPr>
                      <a:r>
                        <a:rPr lang="en-US" sz="1700">
                          <a:latin typeface="Calibri"/>
                          <a:ea typeface="Times New Roman"/>
                          <a:cs typeface="Times New Roman"/>
                        </a:rPr>
                        <a:t> Discuss issues of violence with clients</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smtClean="0">
                          <a:latin typeface="Calibri"/>
                          <a:ea typeface="Times New Roman"/>
                          <a:cs typeface="Times New Roman"/>
                        </a:rPr>
                        <a:t>45%</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smtClean="0">
                          <a:latin typeface="Calibri"/>
                          <a:ea typeface="Times New Roman"/>
                          <a:cs typeface="Times New Roman"/>
                        </a:rPr>
                        <a:t>55%</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100%</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34">
                <a:tc>
                  <a:txBody>
                    <a:bodyPr/>
                    <a:lstStyle/>
                    <a:p>
                      <a:pPr marL="0" marR="0">
                        <a:spcBef>
                          <a:spcPts val="0"/>
                        </a:spcBef>
                        <a:spcAft>
                          <a:spcPts val="0"/>
                        </a:spcAft>
                      </a:pPr>
                      <a:r>
                        <a:rPr lang="en-US" sz="1700" dirty="0">
                          <a:latin typeface="Calibri"/>
                          <a:ea typeface="Times New Roman"/>
                          <a:cs typeface="Times New Roman"/>
                        </a:rPr>
                        <a:t> Access additional strategies for self-care/stress reduction</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latin typeface="Calibri"/>
                          <a:ea typeface="Times New Roman"/>
                          <a:cs typeface="Times New Roman"/>
                        </a:rPr>
                        <a:t>47%</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latin typeface="Calibri"/>
                          <a:ea typeface="Times New Roman"/>
                          <a:cs typeface="Times New Roman"/>
                        </a:rPr>
                        <a:t>51%</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98%</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34">
                <a:tc>
                  <a:txBody>
                    <a:bodyPr/>
                    <a:lstStyle/>
                    <a:p>
                      <a:pPr marL="0" marR="0">
                        <a:spcBef>
                          <a:spcPts val="0"/>
                        </a:spcBef>
                        <a:spcAft>
                          <a:spcPts val="0"/>
                        </a:spcAft>
                      </a:pPr>
                      <a:r>
                        <a:rPr lang="en-US" sz="1700" dirty="0">
                          <a:latin typeface="Calibri"/>
                          <a:ea typeface="Times New Roman"/>
                          <a:cs typeface="Times New Roman"/>
                        </a:rPr>
                        <a:t> Provide positive interventions for clients</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latin typeface="Calibri"/>
                          <a:ea typeface="Times New Roman"/>
                          <a:cs typeface="Times New Roman"/>
                        </a:rPr>
                        <a:t>32%</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65%</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97%</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04">
                <a:tc>
                  <a:txBody>
                    <a:bodyPr/>
                    <a:lstStyle/>
                    <a:p>
                      <a:pPr marL="0" marR="0">
                        <a:spcBef>
                          <a:spcPts val="0"/>
                        </a:spcBef>
                        <a:spcAft>
                          <a:spcPts val="0"/>
                        </a:spcAft>
                      </a:pPr>
                      <a:r>
                        <a:rPr lang="en-US" sz="1700" dirty="0">
                          <a:latin typeface="Calibri"/>
                          <a:ea typeface="Times New Roman"/>
                          <a:cs typeface="Times New Roman"/>
                        </a:rPr>
                        <a:t> Understand the importance of self-care/stress reduction</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smtClean="0">
                          <a:latin typeface="Calibri"/>
                          <a:ea typeface="Times New Roman"/>
                          <a:cs typeface="Times New Roman"/>
                        </a:rPr>
                        <a:t>38%</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smtClean="0">
                          <a:latin typeface="Calibri"/>
                          <a:ea typeface="Times New Roman"/>
                          <a:cs typeface="Times New Roman"/>
                        </a:rPr>
                        <a:t>58%</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96%</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112">
                <a:tc>
                  <a:txBody>
                    <a:bodyPr/>
                    <a:lstStyle/>
                    <a:p>
                      <a:pPr marL="0" marR="0">
                        <a:spcBef>
                          <a:spcPts val="0"/>
                        </a:spcBef>
                        <a:spcAft>
                          <a:spcPts val="0"/>
                        </a:spcAft>
                      </a:pPr>
                      <a:endParaRPr lang="en-US" sz="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spcBef>
                          <a:spcPts val="0"/>
                        </a:spcBef>
                        <a:spcAft>
                          <a:spcPts val="0"/>
                        </a:spcAft>
                      </a:pPr>
                      <a:r>
                        <a:rPr lang="en-US" sz="1700" dirty="0">
                          <a:latin typeface="Calibri"/>
                          <a:ea typeface="Times New Roman"/>
                          <a:cs typeface="Times New Roman"/>
                        </a:rPr>
                        <a:t> </a:t>
                      </a:r>
                      <a:r>
                        <a:rPr lang="en-US" sz="1700" i="1" dirty="0">
                          <a:latin typeface="Calibri"/>
                          <a:ea typeface="Times New Roman"/>
                          <a:cs typeface="Times New Roman"/>
                        </a:rPr>
                        <a:t>Offer clients new ways to:</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7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7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lgn="r">
                        <a:spcBef>
                          <a:spcPts val="0"/>
                        </a:spcBef>
                        <a:spcAft>
                          <a:spcPts val="0"/>
                        </a:spcAft>
                      </a:pPr>
                      <a:r>
                        <a:rPr lang="en-US" sz="1700">
                          <a:latin typeface="Calibri"/>
                          <a:ea typeface="Times New Roman"/>
                          <a:cs typeface="Times New Roman"/>
                        </a:rPr>
                        <a:t>De-escalate Situations</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31%</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67%</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98%</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lgn="r">
                        <a:spcBef>
                          <a:spcPts val="0"/>
                        </a:spcBef>
                        <a:spcAft>
                          <a:spcPts val="0"/>
                        </a:spcAft>
                      </a:pPr>
                      <a:r>
                        <a:rPr lang="en-US" sz="1700">
                          <a:latin typeface="Calibri"/>
                          <a:ea typeface="Times New Roman"/>
                          <a:cs typeface="Times New Roman"/>
                        </a:rPr>
                        <a:t>      Manage Anger</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54%</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latin typeface="Calibri"/>
                          <a:ea typeface="Times New Roman"/>
                          <a:cs typeface="Times New Roman"/>
                        </a:rPr>
                        <a:t>43%</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97%</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lgn="r">
                        <a:spcBef>
                          <a:spcPts val="0"/>
                        </a:spcBef>
                        <a:spcAft>
                          <a:spcPts val="0"/>
                        </a:spcAft>
                      </a:pPr>
                      <a:r>
                        <a:rPr lang="en-US" sz="1700">
                          <a:latin typeface="Calibri"/>
                          <a:ea typeface="Times New Roman"/>
                          <a:cs typeface="Times New Roman"/>
                        </a:rPr>
                        <a:t>Do safety planning</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45%</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52%</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97%</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66">
                <a:tc>
                  <a:txBody>
                    <a:bodyPr/>
                    <a:lstStyle/>
                    <a:p>
                      <a:pPr marL="0" marR="0" algn="r">
                        <a:spcBef>
                          <a:spcPts val="0"/>
                        </a:spcBef>
                        <a:spcAft>
                          <a:spcPts val="0"/>
                        </a:spcAft>
                      </a:pPr>
                      <a:r>
                        <a:rPr lang="en-US" sz="1700" dirty="0">
                          <a:latin typeface="Calibri"/>
                          <a:ea typeface="Times New Roman"/>
                          <a:cs typeface="Times New Roman"/>
                        </a:rPr>
                        <a:t>Conduct Bystander Interventions</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39%</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latin typeface="Calibri"/>
                          <a:ea typeface="Times New Roman"/>
                          <a:cs typeface="Times New Roman"/>
                        </a:rPr>
                        <a:t>58%</a:t>
                      </a:r>
                      <a:endParaRPr lang="en-US" sz="17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dirty="0">
                          <a:latin typeface="Calibri"/>
                          <a:ea typeface="Times New Roman"/>
                          <a:cs typeface="Times New Roman"/>
                        </a:rPr>
                        <a:t>97%</a:t>
                      </a:r>
                      <a:endParaRPr lang="en-US" sz="17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447800" y="1295400"/>
            <a:ext cx="4648200" cy="369332"/>
          </a:xfrm>
          <a:prstGeom prst="rect">
            <a:avLst/>
          </a:prstGeom>
          <a:noFill/>
        </p:spPr>
        <p:txBody>
          <a:bodyPr wrap="square" rtlCol="0">
            <a:spAutoFit/>
          </a:bodyPr>
          <a:lstStyle/>
          <a:p>
            <a:r>
              <a:rPr lang="en-US" sz="1800" b="1" dirty="0" smtClean="0">
                <a:solidFill>
                  <a:srgbClr val="FF0000"/>
                </a:solidFill>
                <a:latin typeface="+mn-lt"/>
              </a:rPr>
              <a:t>Target = 50% or more say “a lot” to each</a:t>
            </a:r>
            <a:endParaRPr lang="en-US" sz="1800" b="1" dirty="0">
              <a:solidFill>
                <a:srgbClr val="FF0000"/>
              </a:solidFill>
              <a:latin typeface="+mn-lt"/>
            </a:endParaRPr>
          </a:p>
        </p:txBody>
      </p:sp>
      <p:sp>
        <p:nvSpPr>
          <p:cNvPr id="8" name="TextBox 7"/>
          <p:cNvSpPr txBox="1"/>
          <p:nvPr/>
        </p:nvSpPr>
        <p:spPr>
          <a:xfrm>
            <a:off x="304800" y="4953000"/>
            <a:ext cx="8610600" cy="646331"/>
          </a:xfrm>
          <a:prstGeom prst="rect">
            <a:avLst/>
          </a:prstGeom>
          <a:noFill/>
        </p:spPr>
        <p:txBody>
          <a:bodyPr wrap="square" rtlCol="0">
            <a:spAutoFit/>
          </a:bodyPr>
          <a:lstStyle/>
          <a:p>
            <a:r>
              <a:rPr lang="en-US" dirty="0"/>
              <a:t> </a:t>
            </a:r>
            <a:r>
              <a:rPr lang="en-US" dirty="0" smtClean="0"/>
              <a:t>AAV met its targets for all areas of interest except Management of Anger</a:t>
            </a:r>
          </a:p>
          <a:p>
            <a:endParaRPr lang="en-US" dirty="0"/>
          </a:p>
        </p:txBody>
      </p:sp>
      <p:sp>
        <p:nvSpPr>
          <p:cNvPr id="10" name="TextBox 9"/>
          <p:cNvSpPr txBox="1"/>
          <p:nvPr/>
        </p:nvSpPr>
        <p:spPr>
          <a:xfrm>
            <a:off x="304800" y="5446931"/>
            <a:ext cx="7696200" cy="646331"/>
          </a:xfrm>
          <a:prstGeom prst="rect">
            <a:avLst/>
          </a:prstGeom>
          <a:noFill/>
        </p:spPr>
        <p:txBody>
          <a:bodyPr wrap="square" rtlCol="0">
            <a:spAutoFit/>
          </a:bodyPr>
          <a:lstStyle/>
          <a:p>
            <a:r>
              <a:rPr lang="en-US" b="1" i="1" dirty="0" smtClean="0">
                <a:solidFill>
                  <a:srgbClr val="0033CC"/>
                </a:solidFill>
              </a:rPr>
              <a:t>More than 95% of participants thought AAV helped or will help them with each of the focus areas of the training. </a:t>
            </a:r>
            <a:endParaRPr lang="en-US" b="1" i="1" dirty="0">
              <a:solidFill>
                <a:srgbClr val="0033CC"/>
              </a:solidFill>
            </a:endParaRPr>
          </a:p>
        </p:txBody>
      </p:sp>
      <p:sp>
        <p:nvSpPr>
          <p:cNvPr id="12" name="TextBox 11"/>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3"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14"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25</a:t>
            </a:r>
          </a:p>
        </p:txBody>
      </p:sp>
    </p:spTree>
    <p:extLst>
      <p:ext uri="{BB962C8B-B14F-4D97-AF65-F5344CB8AC3E}">
        <p14:creationId xmlns:p14="http://schemas.microsoft.com/office/powerpoint/2010/main" val="32509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066800" y="533400"/>
            <a:ext cx="7620000" cy="762000"/>
          </a:xfrm>
        </p:spPr>
        <p:txBody>
          <a:bodyPr anchor="b"/>
          <a:lstStyle/>
          <a:p>
            <a:pPr eaLnBrk="1" hangingPunct="1">
              <a:defRPr/>
            </a:pPr>
            <a:r>
              <a:rPr lang="en-US" sz="3600" dirty="0" smtClean="0">
                <a:ea typeface="MS PGothic" pitchFamily="34" charset="-128"/>
              </a:rPr>
              <a:t>Definitive Statements</a:t>
            </a:r>
          </a:p>
        </p:txBody>
      </p:sp>
      <p:graphicFrame>
        <p:nvGraphicFramePr>
          <p:cNvPr id="411785" name="Group 137"/>
          <p:cNvGraphicFramePr>
            <a:graphicFrameLocks noGrp="1"/>
          </p:cNvGraphicFramePr>
          <p:nvPr>
            <p:ph idx="1"/>
          </p:nvPr>
        </p:nvGraphicFramePr>
        <p:xfrm>
          <a:off x="685800" y="1524000"/>
          <a:ext cx="8153401" cy="2895600"/>
        </p:xfrm>
        <a:graphic>
          <a:graphicData uri="http://schemas.openxmlformats.org/drawingml/2006/table">
            <a:tbl>
              <a:tblPr/>
              <a:tblGrid>
                <a:gridCol w="4680656"/>
                <a:gridCol w="1207911"/>
                <a:gridCol w="1132417"/>
                <a:gridCol w="1132417"/>
              </a:tblGrid>
              <a:tr h="500063">
                <a:tc rowSpan="2">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100" b="1" i="0" u="none" strike="noStrike" cap="none" normalizeH="0" baseline="0" dirty="0" smtClean="0">
                          <a:ln>
                            <a:noFill/>
                          </a:ln>
                          <a:solidFill>
                            <a:schemeClr val="tx1"/>
                          </a:solidFill>
                          <a:effectLst/>
                          <a:latin typeface="Trebuchet MS" pitchFamily="34" charset="0"/>
                          <a:ea typeface="MS PGothic" pitchFamily="34" charset="-128"/>
                        </a:rPr>
                        <a:t>% of 2005-06 Freshman who .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Peer Study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65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Yes</a:t>
                      </a: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No</a:t>
                      </a: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18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1800" b="0" i="0" u="none" strike="noStrike" cap="none" normalizeH="0" baseline="0" dirty="0" smtClean="0">
                          <a:ln>
                            <a:noFill/>
                          </a:ln>
                          <a:solidFill>
                            <a:schemeClr val="tx1"/>
                          </a:solidFill>
                          <a:effectLst/>
                          <a:latin typeface="Trebuchet MS" pitchFamily="34" charset="0"/>
                          <a:ea typeface="MS PGothic" pitchFamily="34" charset="-128"/>
                        </a:rPr>
                        <a:t>N=479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593">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Reported struggling to maintain grades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523">
                <a:tc>
                  <a:txBody>
                    <a:bodyPr/>
                    <a:lstStyle/>
                    <a:p>
                      <a:pPr marL="0" marR="0" lvl="0" indent="0" algn="l"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Are planning to enroll for the sophomore year at this school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endParaRPr kumimoji="0" lang="en-US" sz="2000" b="0" i="0" u="none" strike="noStrike" cap="none" normalizeH="0" baseline="0" dirty="0" smtClean="0">
                        <a:ln>
                          <a:noFill/>
                        </a:ln>
                        <a:solidFill>
                          <a:schemeClr val="tx1"/>
                        </a:solidFill>
                        <a:effectLst/>
                        <a:latin typeface="Trebuchet MS" pitchFamily="34"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Pct val="80000"/>
                        <a:buFont typeface="Wingdings 3" pitchFamily="18" charset="2"/>
                        <a:buNone/>
                        <a:tabLst/>
                      </a:pPr>
                      <a:r>
                        <a:rPr kumimoji="0" lang="en-US" sz="2000" b="0" i="0" u="none" strike="noStrike" cap="none" normalizeH="0" baseline="0" dirty="0" smtClean="0">
                          <a:ln>
                            <a:noFill/>
                          </a:ln>
                          <a:solidFill>
                            <a:schemeClr val="tx1"/>
                          </a:solidFill>
                          <a:effectLst/>
                          <a:latin typeface="Trebuchet MS" pitchFamily="34" charset="0"/>
                          <a:ea typeface="MS PGothic" pitchFamily="34" charset="-128"/>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838200" y="4495800"/>
            <a:ext cx="8077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Only about 1/3 of freshman in peer study groups reported struggling to</a:t>
            </a:r>
          </a:p>
          <a:p>
            <a:r>
              <a:rPr lang="en-US" dirty="0" smtClean="0"/>
              <a:t>    maintain their grades compared to ½ of those not in study groups.</a:t>
            </a:r>
          </a:p>
          <a:p>
            <a:pPr marL="285750" indent="-285750">
              <a:buFont typeface="Arial" panose="020B0604020202020204" pitchFamily="34" charset="0"/>
              <a:buChar char="•"/>
            </a:pPr>
            <a:endParaRPr lang="en-US" u="sng" dirty="0" smtClean="0">
              <a:solidFill>
                <a:srgbClr val="0033CC"/>
              </a:solidFill>
            </a:endParaRPr>
          </a:p>
          <a:p>
            <a:pPr marL="285750" indent="-285750">
              <a:buFont typeface="Arial" panose="020B0604020202020204" pitchFamily="34" charset="0"/>
              <a:buChar char="•"/>
            </a:pPr>
            <a:r>
              <a:rPr lang="en-US" u="sng" dirty="0" smtClean="0">
                <a:solidFill>
                  <a:srgbClr val="0033CC"/>
                </a:solidFill>
              </a:rPr>
              <a:t>Proportionately m</a:t>
            </a:r>
            <a:r>
              <a:rPr lang="en-US" dirty="0" smtClean="0">
                <a:solidFill>
                  <a:srgbClr val="0033CC"/>
                </a:solidFill>
              </a:rPr>
              <a:t>ore </a:t>
            </a:r>
            <a:r>
              <a:rPr lang="en-US" dirty="0">
                <a:solidFill>
                  <a:srgbClr val="0033CC"/>
                </a:solidFill>
              </a:rPr>
              <a:t>study group participants are planning to enroll for sophomore year.</a:t>
            </a:r>
          </a:p>
          <a:p>
            <a:endParaRPr lang="en-US" dirty="0"/>
          </a:p>
        </p:txBody>
      </p:sp>
      <p:sp>
        <p:nvSpPr>
          <p:cNvPr id="6" name="TextBox 5"/>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7" name="Footer Placeholder 7"/>
          <p:cNvSpPr>
            <a:spLocks noGrp="1"/>
          </p:cNvSpPr>
          <p:nvPr>
            <p:ph type="ftr" sz="quarter" idx="4294967295"/>
          </p:nvPr>
        </p:nvSpPr>
        <p:spPr>
          <a:xfrm>
            <a:off x="3200400" y="6257290"/>
            <a:ext cx="2895600" cy="518160"/>
          </a:xfrm>
          <a:prstGeom prst="rect">
            <a:avLst/>
          </a:prstGeom>
        </p:spPr>
        <p:txBody>
          <a:bodyPr/>
          <a:lstStyle/>
          <a:p>
            <a:r>
              <a:rPr lang="en-US" sz="1200" dirty="0" smtClean="0"/>
              <a:t>Anita M. Baker, </a:t>
            </a:r>
            <a:r>
              <a:rPr lang="en-US" sz="1200" i="1" dirty="0" smtClean="0"/>
              <a:t>Evaluation Services</a:t>
            </a:r>
            <a:endParaRPr lang="en-US" sz="1200" i="1" dirty="0"/>
          </a:p>
        </p:txBody>
      </p:sp>
      <p:sp>
        <p:nvSpPr>
          <p:cNvPr id="8" name="Slide Number Placeholder 5"/>
          <p:cNvSpPr>
            <a:spLocks noGrp="1"/>
          </p:cNvSpPr>
          <p:nvPr>
            <p:ph type="sldNum" sz="quarter" idx="4294967295"/>
          </p:nvPr>
        </p:nvSpPr>
        <p:spPr>
          <a:xfrm>
            <a:off x="8081962" y="6397228"/>
            <a:ext cx="500063" cy="476250"/>
          </a:xfrm>
          <a:prstGeom prst="rect">
            <a:avLst/>
          </a:prstGeom>
        </p:spPr>
        <p:txBody>
          <a:bodyPr/>
          <a:lstStyle/>
          <a:p>
            <a:r>
              <a:rPr lang="en-US" dirty="0" smtClean="0"/>
              <a:t>26</a:t>
            </a:r>
          </a:p>
        </p:txBody>
      </p:sp>
    </p:spTree>
    <p:extLst>
      <p:ext uri="{BB962C8B-B14F-4D97-AF65-F5344CB8AC3E}">
        <p14:creationId xmlns:p14="http://schemas.microsoft.com/office/powerpoint/2010/main" val="7695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 Monkey Questions?</a:t>
            </a:r>
            <a:endParaRPr lang="en-US" sz="3600" dirty="0"/>
          </a:p>
        </p:txBody>
      </p:sp>
      <p:sp>
        <p:nvSpPr>
          <p:cNvPr id="3" name="Content Placeholder 2"/>
          <p:cNvSpPr>
            <a:spLocks noGrp="1"/>
          </p:cNvSpPr>
          <p:nvPr>
            <p:ph idx="1"/>
          </p:nvPr>
        </p:nvSpPr>
        <p:spPr>
          <a:xfrm>
            <a:off x="457200" y="1981200"/>
            <a:ext cx="8229600" cy="4144963"/>
          </a:xfrm>
        </p:spPr>
        <p:txBody>
          <a:bodyPr/>
          <a:lstStyle/>
          <a:p>
            <a:pPr marL="0" indent="0">
              <a:buNone/>
            </a:pPr>
            <a:r>
              <a:rPr lang="en-US" dirty="0" smtClean="0"/>
              <a:t>http</a:t>
            </a:r>
            <a:r>
              <a:rPr lang="en-US" dirty="0"/>
              <a:t>://help.surveymonkey.com/</a:t>
            </a:r>
          </a:p>
          <a:p>
            <a:endParaRPr lang="en-US" dirty="0"/>
          </a:p>
        </p:txBody>
      </p:sp>
      <p:sp>
        <p:nvSpPr>
          <p:cNvPr id="4" name="Slide Number Placeholder 3"/>
          <p:cNvSpPr>
            <a:spLocks noGrp="1"/>
          </p:cNvSpPr>
          <p:nvPr>
            <p:ph type="sldNum" sz="quarter" idx="12"/>
          </p:nvPr>
        </p:nvSpPr>
        <p:spPr/>
        <p:txBody>
          <a:bodyPr/>
          <a:lstStyle/>
          <a:p>
            <a:r>
              <a:rPr lang="en-US" dirty="0" smtClean="0"/>
              <a:t>27</a:t>
            </a:r>
            <a:endParaRPr lang="en-US" dirty="0"/>
          </a:p>
        </p:txBody>
      </p:sp>
      <p:sp>
        <p:nvSpPr>
          <p:cNvPr id="5" name="Footer Placeholder 4"/>
          <p:cNvSpPr>
            <a:spLocks noGrp="1"/>
          </p:cNvSpPr>
          <p:nvPr>
            <p:ph type="ftr" sz="quarter" idx="3"/>
          </p:nvPr>
        </p:nvSpPr>
        <p:spPr/>
        <p:txBody>
          <a:bodyPr/>
          <a:lstStyle/>
          <a:p>
            <a:r>
              <a:rPr lang="en-US" b="1" smtClean="0">
                <a:latin typeface="Trebuchet MS" pitchFamily="34" charset="0"/>
              </a:rPr>
              <a:t>       Bruner Foundation</a:t>
            </a:r>
          </a:p>
          <a:p>
            <a:r>
              <a:rPr lang="en-US" smtClean="0">
                <a:latin typeface="Trebuchet MS" pitchFamily="34" charset="0"/>
              </a:rPr>
              <a:t>       </a:t>
            </a:r>
            <a:r>
              <a:rPr lang="en-US" b="1" smtClean="0">
                <a:latin typeface="Trebuchet MS" pitchFamily="34" charset="0"/>
              </a:rPr>
              <a:t>Rochester, New York                         </a:t>
            </a:r>
            <a:r>
              <a:rPr lang="en-US" sz="1200" b="1" smtClean="0">
                <a:latin typeface="Trebuchet MS" pitchFamily="34" charset="0"/>
              </a:rPr>
              <a:t>Anita M. Baker, </a:t>
            </a:r>
            <a:r>
              <a:rPr lang="en-US" sz="1200" b="1" i="1" smtClean="0">
                <a:latin typeface="Trebuchet MS" pitchFamily="34" charset="0"/>
              </a:rPr>
              <a:t>Evaluation Services</a:t>
            </a:r>
            <a:endParaRPr lang="en-US" sz="1200" b="1" i="1" dirty="0">
              <a:latin typeface="Trebuchet MS" pitchFamily="34" charset="0"/>
            </a:endParaRPr>
          </a:p>
        </p:txBody>
      </p:sp>
    </p:spTree>
    <p:extLst>
      <p:ext uri="{BB962C8B-B14F-4D97-AF65-F5344CB8AC3E}">
        <p14:creationId xmlns:p14="http://schemas.microsoft.com/office/powerpoint/2010/main" val="38217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914400" y="1643063"/>
            <a:ext cx="7543800" cy="461665"/>
          </a:xfrm>
          <a:prstGeom prst="rect">
            <a:avLst/>
          </a:prstGeom>
          <a:noFill/>
          <a:ln w="9525">
            <a:noFill/>
            <a:miter lim="800000"/>
            <a:headEnd/>
            <a:tailEnd/>
          </a:ln>
        </p:spPr>
        <p:txBody>
          <a:bodyPr>
            <a:spAutoFit/>
          </a:bodyPr>
          <a:lstStyle/>
          <a:p>
            <a:pPr marL="457200" indent="-457200" eaLnBrk="1" hangingPunct="1">
              <a:spcBef>
                <a:spcPct val="50000"/>
              </a:spcBef>
            </a:pPr>
            <a:r>
              <a:rPr lang="en-US" sz="2400" b="1" dirty="0">
                <a:latin typeface="Arial" pitchFamily="34" charset="0"/>
              </a:rPr>
              <a:t>Important Things to Look at or </a:t>
            </a:r>
            <a:r>
              <a:rPr lang="en-US" sz="2400" b="1" dirty="0" smtClean="0">
                <a:latin typeface="Arial" pitchFamily="34" charset="0"/>
              </a:rPr>
              <a:t>Summarize</a:t>
            </a:r>
            <a:endParaRPr lang="en-US" sz="2400" b="1" dirty="0">
              <a:latin typeface="Arial" pitchFamily="34" charset="0"/>
            </a:endParaRPr>
          </a:p>
        </p:txBody>
      </p:sp>
      <p:sp>
        <p:nvSpPr>
          <p:cNvPr id="26628" name="Rectangle 2"/>
          <p:cNvSpPr>
            <a:spLocks noChangeArrowheads="1"/>
          </p:cNvSpPr>
          <p:nvPr/>
        </p:nvSpPr>
        <p:spPr bwMode="auto">
          <a:xfrm>
            <a:off x="1219200" y="785813"/>
            <a:ext cx="7010400" cy="616195"/>
          </a:xfrm>
          <a:prstGeom prst="rect">
            <a:avLst/>
          </a:prstGeom>
          <a:noFill/>
          <a:ln w="9525">
            <a:noFill/>
            <a:miter lim="800000"/>
            <a:headEnd/>
            <a:tailEnd/>
          </a:ln>
        </p:spPr>
        <p:txBody>
          <a:bodyPr wrap="square" lIns="92075" tIns="46038" rIns="92075" bIns="46038">
            <a:spAutoFit/>
          </a:bodyPr>
          <a:lstStyle/>
          <a:p>
            <a:r>
              <a:rPr lang="en-US" sz="3400" b="1" dirty="0" smtClean="0">
                <a:solidFill>
                  <a:schemeClr val="tx2"/>
                </a:solidFill>
                <a:latin typeface="Trebuchet MS" panose="020B0603020202020204" pitchFamily="34" charset="0"/>
              </a:rPr>
              <a:t>Analyzing </a:t>
            </a:r>
            <a:r>
              <a:rPr lang="en-US" sz="3400" b="1" dirty="0">
                <a:solidFill>
                  <a:schemeClr val="tx2"/>
                </a:solidFill>
                <a:latin typeface="Trebuchet MS" panose="020B0603020202020204" pitchFamily="34" charset="0"/>
              </a:rPr>
              <a:t>Quantitative Data</a:t>
            </a:r>
          </a:p>
        </p:txBody>
      </p:sp>
      <p:graphicFrame>
        <p:nvGraphicFramePr>
          <p:cNvPr id="2" name="Table 1"/>
          <p:cNvGraphicFramePr>
            <a:graphicFrameLocks noGrp="1"/>
          </p:cNvGraphicFramePr>
          <p:nvPr>
            <p:extLst/>
          </p:nvPr>
        </p:nvGraphicFramePr>
        <p:xfrm>
          <a:off x="304800" y="2214562"/>
          <a:ext cx="2667000" cy="3957638"/>
        </p:xfrm>
        <a:graphic>
          <a:graphicData uri="http://schemas.openxmlformats.org/drawingml/2006/table">
            <a:tbl>
              <a:tblPr firstRow="1" bandRow="1">
                <a:tableStyleId>{93296810-A885-4BE3-A3E7-6D5BEEA58F35}</a:tableStyleId>
              </a:tblPr>
              <a:tblGrid>
                <a:gridCol w="2667000"/>
              </a:tblGrid>
              <a:tr h="600075">
                <a:tc>
                  <a:txBody>
                    <a:bodyPr/>
                    <a:lstStyle/>
                    <a:p>
                      <a:pPr algn="ctr"/>
                      <a:endParaRPr lang="en-US" sz="1700" dirty="0" smtClean="0"/>
                    </a:p>
                    <a:p>
                      <a:pPr algn="ctr"/>
                      <a:r>
                        <a:rPr lang="en-US" sz="1700" dirty="0" smtClean="0"/>
                        <a:t>What to</a:t>
                      </a:r>
                      <a:r>
                        <a:rPr lang="en-US" sz="1700" baseline="0" dirty="0" smtClean="0"/>
                        <a:t> Do</a:t>
                      </a:r>
                      <a:endParaRPr lang="en-US" sz="1700" dirty="0" smtClean="0"/>
                    </a:p>
                  </a:txBody>
                  <a:tcPr marT="42863" marB="42863"/>
                </a:tc>
              </a:tr>
              <a:tr h="1685924">
                <a:tc>
                  <a:txBody>
                    <a:bodyPr/>
                    <a:lstStyle/>
                    <a:p>
                      <a:pPr algn="ctr"/>
                      <a:r>
                        <a:rPr lang="en-US" sz="1700" b="1" dirty="0" smtClean="0"/>
                        <a:t>Calculate Frequencies</a:t>
                      </a:r>
                    </a:p>
                  </a:txBody>
                  <a:tcPr marT="42863" marB="42863"/>
                </a:tc>
              </a:tr>
              <a:tr h="1667828">
                <a:tc>
                  <a:txBody>
                    <a:bodyPr/>
                    <a:lstStyle/>
                    <a:p>
                      <a:pPr algn="ctr"/>
                      <a:r>
                        <a:rPr lang="en-US" sz="1700" b="1" dirty="0" smtClean="0"/>
                        <a:t>Calculate Total and/or  Valid</a:t>
                      </a:r>
                      <a:r>
                        <a:rPr lang="en-US" sz="1700" b="1" baseline="0" dirty="0" smtClean="0"/>
                        <a:t> Percentages</a:t>
                      </a:r>
                    </a:p>
                  </a:txBody>
                  <a:tcPr marT="42863" marB="42863"/>
                </a:tc>
              </a:tr>
            </a:tbl>
          </a:graphicData>
        </a:graphic>
      </p:graphicFrame>
      <p:graphicFrame>
        <p:nvGraphicFramePr>
          <p:cNvPr id="3" name="Table 2"/>
          <p:cNvGraphicFramePr>
            <a:graphicFrameLocks noGrp="1"/>
          </p:cNvGraphicFramePr>
          <p:nvPr>
            <p:extLst/>
          </p:nvPr>
        </p:nvGraphicFramePr>
        <p:xfrm>
          <a:off x="2971800" y="2214562"/>
          <a:ext cx="3200400" cy="3957638"/>
        </p:xfrm>
        <a:graphic>
          <a:graphicData uri="http://schemas.openxmlformats.org/drawingml/2006/table">
            <a:tbl>
              <a:tblPr firstRow="1" bandRow="1">
                <a:tableStyleId>{93296810-A885-4BE3-A3E7-6D5BEEA58F35}</a:tableStyleId>
              </a:tblPr>
              <a:tblGrid>
                <a:gridCol w="3200400"/>
              </a:tblGrid>
              <a:tr h="600075">
                <a:tc>
                  <a:txBody>
                    <a:bodyPr/>
                    <a:lstStyle/>
                    <a:p>
                      <a:pPr algn="ctr"/>
                      <a:endParaRPr lang="en-US" sz="1700" dirty="0" smtClean="0"/>
                    </a:p>
                    <a:p>
                      <a:pPr algn="ctr"/>
                      <a:r>
                        <a:rPr lang="en-US" sz="1700" dirty="0" smtClean="0"/>
                        <a:t>What That</a:t>
                      </a:r>
                      <a:r>
                        <a:rPr lang="en-US" sz="1700" baseline="0" dirty="0" smtClean="0"/>
                        <a:t> Means</a:t>
                      </a:r>
                      <a:endParaRPr lang="en-US" sz="1700" dirty="0"/>
                    </a:p>
                  </a:txBody>
                  <a:tcPr marT="42863" marB="42863"/>
                </a:tc>
              </a:tr>
              <a:tr h="1685925">
                <a:tc>
                  <a:txBody>
                    <a:bodyPr/>
                    <a:lstStyle/>
                    <a:p>
                      <a:pPr algn="l"/>
                      <a:r>
                        <a:rPr lang="en-US" sz="1500" i="1" baseline="0" dirty="0" smtClean="0"/>
                        <a:t>Count how many there are of something.</a:t>
                      </a:r>
                    </a:p>
                    <a:p>
                      <a:pPr algn="l"/>
                      <a:endParaRPr lang="en-US" sz="1500" i="1" baseline="0" dirty="0" smtClean="0"/>
                    </a:p>
                    <a:p>
                      <a:pPr algn="l"/>
                      <a:r>
                        <a:rPr lang="en-US" sz="1500" i="1" baseline="0" dirty="0" smtClean="0"/>
                        <a:t>Count how often something (e.g., a response) occurs.</a:t>
                      </a:r>
                      <a:endParaRPr lang="en-US" sz="1500" i="1" dirty="0"/>
                    </a:p>
                  </a:txBody>
                  <a:tcPr marT="42863" marB="42863"/>
                </a:tc>
              </a:tr>
              <a:tr h="1667827">
                <a:tc>
                  <a:txBody>
                    <a:bodyPr/>
                    <a:lstStyle/>
                    <a:p>
                      <a:pPr algn="ctr"/>
                      <a:r>
                        <a:rPr lang="en-US" sz="1500" i="1" dirty="0" smtClean="0"/>
                        <a:t>Frequency/total *100</a:t>
                      </a:r>
                    </a:p>
                  </a:txBody>
                  <a:tcPr marT="42863" marB="42863"/>
                </a:tc>
              </a:tr>
            </a:tbl>
          </a:graphicData>
        </a:graphic>
      </p:graphicFrame>
      <p:graphicFrame>
        <p:nvGraphicFramePr>
          <p:cNvPr id="7" name="Table 6"/>
          <p:cNvGraphicFramePr>
            <a:graphicFrameLocks noGrp="1"/>
          </p:cNvGraphicFramePr>
          <p:nvPr>
            <p:extLst/>
          </p:nvPr>
        </p:nvGraphicFramePr>
        <p:xfrm>
          <a:off x="6172200" y="2214562"/>
          <a:ext cx="2870200" cy="3957638"/>
        </p:xfrm>
        <a:graphic>
          <a:graphicData uri="http://schemas.openxmlformats.org/drawingml/2006/table">
            <a:tbl>
              <a:tblPr firstRow="1" bandRow="1">
                <a:tableStyleId>{93296810-A885-4BE3-A3E7-6D5BEEA58F35}</a:tableStyleId>
              </a:tblPr>
              <a:tblGrid>
                <a:gridCol w="2870200"/>
              </a:tblGrid>
              <a:tr h="580441">
                <a:tc>
                  <a:txBody>
                    <a:bodyPr/>
                    <a:lstStyle/>
                    <a:p>
                      <a:pPr algn="ctr"/>
                      <a:r>
                        <a:rPr lang="en-US" sz="1700" dirty="0" smtClean="0"/>
                        <a:t>Example</a:t>
                      </a:r>
                      <a:r>
                        <a:rPr lang="en-US" sz="1700" baseline="0" dirty="0" smtClean="0"/>
                        <a:t> Questions You Could Answer</a:t>
                      </a:r>
                      <a:endParaRPr lang="en-US" sz="1700" dirty="0"/>
                    </a:p>
                  </a:txBody>
                  <a:tcPr marT="42863" marB="42863"/>
                </a:tc>
              </a:tr>
              <a:tr h="1630762">
                <a:tc>
                  <a:txBody>
                    <a:bodyPr/>
                    <a:lstStyle/>
                    <a:p>
                      <a:pPr algn="l"/>
                      <a:r>
                        <a:rPr lang="en-US" sz="1500" dirty="0" smtClean="0"/>
                        <a:t>How many participants</a:t>
                      </a:r>
                      <a:r>
                        <a:rPr lang="en-US" sz="1500" baseline="0" dirty="0" smtClean="0"/>
                        <a:t> were in each group?</a:t>
                      </a:r>
                    </a:p>
                    <a:p>
                      <a:pPr algn="l"/>
                      <a:r>
                        <a:rPr lang="en-US" sz="1500" baseline="0" dirty="0" smtClean="0"/>
                        <a:t>What were the demographics of participants?</a:t>
                      </a:r>
                    </a:p>
                    <a:p>
                      <a:pPr algn="l"/>
                      <a:r>
                        <a:rPr lang="en-US" sz="1500" baseline="0" dirty="0" smtClean="0"/>
                        <a:t>How many answered  “Yes” to Question 2?</a:t>
                      </a:r>
                      <a:endParaRPr lang="en-US" sz="1500" dirty="0"/>
                    </a:p>
                  </a:txBody>
                  <a:tcPr marT="42863" marB="42863"/>
                </a:tc>
              </a:tr>
              <a:tr h="1722990">
                <a:tc>
                  <a:txBody>
                    <a:bodyPr/>
                    <a:lstStyle/>
                    <a:p>
                      <a:pPr algn="l"/>
                      <a:r>
                        <a:rPr lang="en-US" sz="1500" dirty="0" smtClean="0"/>
                        <a:t>What proportion of participants met</a:t>
                      </a:r>
                      <a:r>
                        <a:rPr lang="en-US" sz="1500" baseline="0" dirty="0" smtClean="0"/>
                        <a:t> intensity targets?</a:t>
                      </a:r>
                    </a:p>
                    <a:p>
                      <a:pPr algn="l"/>
                      <a:endParaRPr lang="en-US" sz="1500" baseline="0" dirty="0" smtClean="0"/>
                    </a:p>
                    <a:p>
                      <a:pPr algn="l"/>
                      <a:r>
                        <a:rPr lang="en-US" sz="1500" baseline="0" dirty="0" smtClean="0"/>
                        <a:t>What proportion of all those who answered question 2, said “Yes.”</a:t>
                      </a:r>
                      <a:endParaRPr lang="en-US" sz="1500" dirty="0" smtClean="0"/>
                    </a:p>
                  </a:txBody>
                  <a:tcPr marT="42863" marB="42863"/>
                </a:tc>
              </a:tr>
            </a:tbl>
          </a:graphicData>
        </a:graphic>
      </p:graphicFrame>
      <p:sp>
        <p:nvSpPr>
          <p:cNvPr id="8" name="Slide Number Placeholder 7"/>
          <p:cNvSpPr>
            <a:spLocks noGrp="1"/>
          </p:cNvSpPr>
          <p:nvPr>
            <p:ph type="sldNum" sz="quarter" idx="12"/>
          </p:nvPr>
        </p:nvSpPr>
        <p:spPr/>
        <p:txBody>
          <a:bodyPr/>
          <a:lstStyle/>
          <a:p>
            <a:r>
              <a:rPr lang="en-US" dirty="0" smtClean="0"/>
              <a:t>4</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0128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914400" y="1643063"/>
            <a:ext cx="7543800" cy="461665"/>
          </a:xfrm>
          <a:prstGeom prst="rect">
            <a:avLst/>
          </a:prstGeom>
          <a:noFill/>
          <a:ln w="9525">
            <a:noFill/>
            <a:miter lim="800000"/>
            <a:headEnd/>
            <a:tailEnd/>
          </a:ln>
        </p:spPr>
        <p:txBody>
          <a:bodyPr>
            <a:spAutoFit/>
          </a:bodyPr>
          <a:lstStyle/>
          <a:p>
            <a:pPr marL="457200" indent="-457200" eaLnBrk="1" hangingPunct="1">
              <a:spcBef>
                <a:spcPct val="50000"/>
              </a:spcBef>
            </a:pPr>
            <a:r>
              <a:rPr lang="en-US" sz="2400" b="1" dirty="0">
                <a:latin typeface="Arial" pitchFamily="34" charset="0"/>
              </a:rPr>
              <a:t>Important Things to Look at or </a:t>
            </a:r>
            <a:r>
              <a:rPr lang="en-US" sz="2400" b="1" dirty="0" smtClean="0">
                <a:latin typeface="Arial" pitchFamily="34" charset="0"/>
              </a:rPr>
              <a:t>Summarize</a:t>
            </a:r>
            <a:endParaRPr lang="en-US" sz="2400" b="1" dirty="0">
              <a:latin typeface="Arial" pitchFamily="34" charset="0"/>
            </a:endParaRPr>
          </a:p>
        </p:txBody>
      </p:sp>
      <p:graphicFrame>
        <p:nvGraphicFramePr>
          <p:cNvPr id="2" name="Table 1"/>
          <p:cNvGraphicFramePr>
            <a:graphicFrameLocks noGrp="1"/>
          </p:cNvGraphicFramePr>
          <p:nvPr>
            <p:extLst/>
          </p:nvPr>
        </p:nvGraphicFramePr>
        <p:xfrm>
          <a:off x="304800" y="2071689"/>
          <a:ext cx="2667000" cy="3643312"/>
        </p:xfrm>
        <a:graphic>
          <a:graphicData uri="http://schemas.openxmlformats.org/drawingml/2006/table">
            <a:tbl>
              <a:tblPr firstRow="1" bandRow="1">
                <a:tableStyleId>{93296810-A885-4BE3-A3E7-6D5BEEA58F35}</a:tableStyleId>
              </a:tblPr>
              <a:tblGrid>
                <a:gridCol w="2667000"/>
              </a:tblGrid>
              <a:tr h="714374">
                <a:tc>
                  <a:txBody>
                    <a:bodyPr/>
                    <a:lstStyle/>
                    <a:p>
                      <a:pPr algn="ctr"/>
                      <a:endParaRPr lang="en-US" sz="1700" dirty="0" smtClean="0"/>
                    </a:p>
                    <a:p>
                      <a:pPr algn="ctr"/>
                      <a:r>
                        <a:rPr lang="en-US" sz="1700" dirty="0" smtClean="0"/>
                        <a:t>What to Do</a:t>
                      </a:r>
                    </a:p>
                  </a:txBody>
                  <a:tcPr marT="42863" marB="42863"/>
                </a:tc>
              </a:tr>
              <a:tr h="2928938">
                <a:tc>
                  <a:txBody>
                    <a:bodyPr/>
                    <a:lstStyle/>
                    <a:p>
                      <a:pPr algn="ctr"/>
                      <a:r>
                        <a:rPr lang="en-US" sz="1700" b="1" dirty="0" smtClean="0"/>
                        <a:t>Determine </a:t>
                      </a:r>
                    </a:p>
                    <a:p>
                      <a:pPr algn="ctr"/>
                      <a:r>
                        <a:rPr lang="en-US" sz="1700" b="1" dirty="0" smtClean="0"/>
                        <a:t> Central</a:t>
                      </a:r>
                      <a:r>
                        <a:rPr lang="en-US" sz="1700" b="1" baseline="0" dirty="0" smtClean="0"/>
                        <a:t> Tendencies</a:t>
                      </a:r>
                    </a:p>
                    <a:p>
                      <a:pPr algn="ctr"/>
                      <a:endParaRPr lang="en-US" sz="1700" baseline="0" dirty="0" smtClean="0"/>
                    </a:p>
                    <a:p>
                      <a:pPr algn="ctr"/>
                      <a:endParaRPr lang="en-US" sz="1700" baseline="0" dirty="0" smtClean="0"/>
                    </a:p>
                  </a:txBody>
                  <a:tcPr marT="42863" marB="42863"/>
                </a:tc>
              </a:tr>
            </a:tbl>
          </a:graphicData>
        </a:graphic>
      </p:graphicFrame>
      <p:graphicFrame>
        <p:nvGraphicFramePr>
          <p:cNvPr id="3" name="Table 2"/>
          <p:cNvGraphicFramePr>
            <a:graphicFrameLocks noGrp="1"/>
          </p:cNvGraphicFramePr>
          <p:nvPr>
            <p:extLst/>
          </p:nvPr>
        </p:nvGraphicFramePr>
        <p:xfrm>
          <a:off x="2971800" y="2075874"/>
          <a:ext cx="3200400" cy="3639127"/>
        </p:xfrm>
        <a:graphic>
          <a:graphicData uri="http://schemas.openxmlformats.org/drawingml/2006/table">
            <a:tbl>
              <a:tblPr firstRow="1" bandRow="1">
                <a:tableStyleId>{93296810-A885-4BE3-A3E7-6D5BEEA58F35}</a:tableStyleId>
              </a:tblPr>
              <a:tblGrid>
                <a:gridCol w="3200400"/>
              </a:tblGrid>
              <a:tr h="710189">
                <a:tc>
                  <a:txBody>
                    <a:bodyPr/>
                    <a:lstStyle/>
                    <a:p>
                      <a:pPr algn="ctr"/>
                      <a:endParaRPr lang="en-US" sz="1700" dirty="0" smtClean="0"/>
                    </a:p>
                    <a:p>
                      <a:pPr algn="ctr"/>
                      <a:r>
                        <a:rPr lang="en-US" sz="1700" dirty="0" smtClean="0"/>
                        <a:t>What That</a:t>
                      </a:r>
                      <a:r>
                        <a:rPr lang="en-US" sz="1700" baseline="0" dirty="0" smtClean="0"/>
                        <a:t> Means</a:t>
                      </a:r>
                      <a:endParaRPr lang="en-US" sz="1700" dirty="0"/>
                    </a:p>
                  </a:txBody>
                  <a:tcPr marT="42863" marB="42863"/>
                </a:tc>
              </a:tr>
              <a:tr h="29289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i="1" baseline="0" dirty="0" smtClean="0"/>
                        <a:t>Calculate the </a:t>
                      </a:r>
                      <a:r>
                        <a:rPr lang="en-US" sz="1500" b="1" i="1" baseline="0" dirty="0" smtClean="0"/>
                        <a:t>average (mean)</a:t>
                      </a:r>
                      <a:r>
                        <a:rPr lang="en-US" sz="1500" b="0" i="1" baseline="0" dirty="0" smtClean="0"/>
                        <a:t>,</a:t>
                      </a:r>
                      <a:r>
                        <a:rPr lang="en-US" sz="1500" b="1" i="1" baseline="0" dirty="0" smtClean="0"/>
                        <a:t> </a:t>
                      </a:r>
                      <a:r>
                        <a:rPr lang="en-US" sz="1500" i="1" baseline="0" dirty="0" smtClean="0"/>
                        <a:t>or identify the </a:t>
                      </a:r>
                      <a:r>
                        <a:rPr lang="en-US" sz="1500" b="1" i="1" u="sng" baseline="0" dirty="0" smtClean="0"/>
                        <a:t>median</a:t>
                      </a:r>
                      <a:r>
                        <a:rPr lang="en-US" sz="1500" i="1" baseline="0" dirty="0" smtClean="0"/>
                        <a:t> (middle) or </a:t>
                      </a:r>
                      <a:r>
                        <a:rPr lang="en-US" sz="1500" b="1" i="1" u="sng" baseline="0" dirty="0" smtClean="0"/>
                        <a:t>mode </a:t>
                      </a:r>
                      <a:r>
                        <a:rPr lang="en-US" sz="1500" i="1" baseline="0" dirty="0" smtClean="0"/>
                        <a:t>(most common value).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i="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i="1" baseline="0" dirty="0" smtClean="0"/>
                        <a:t>Avg. =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i="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i="1" u="sng" baseline="0" dirty="0" smtClean="0"/>
                        <a:t>Sum of Values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i="1" baseline="0" dirty="0" smtClean="0"/>
                        <a:t>Total Number of Values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i="1" u="sng"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i="1" u="sng" baseline="0" dirty="0" smtClean="0"/>
                        <a:t>Total # of hours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i="1" u="none" baseline="0" dirty="0" smtClean="0"/>
                        <a:t>Total # of people with hours</a:t>
                      </a:r>
                    </a:p>
                  </a:txBody>
                  <a:tcPr marT="42863" marB="42863"/>
                </a:tc>
              </a:tr>
            </a:tbl>
          </a:graphicData>
        </a:graphic>
      </p:graphicFrame>
      <p:graphicFrame>
        <p:nvGraphicFramePr>
          <p:cNvPr id="7" name="Table 6"/>
          <p:cNvGraphicFramePr>
            <a:graphicFrameLocks noGrp="1"/>
          </p:cNvGraphicFramePr>
          <p:nvPr>
            <p:extLst/>
          </p:nvPr>
        </p:nvGraphicFramePr>
        <p:xfrm>
          <a:off x="6172200" y="2075874"/>
          <a:ext cx="2870200" cy="3639127"/>
        </p:xfrm>
        <a:graphic>
          <a:graphicData uri="http://schemas.openxmlformats.org/drawingml/2006/table">
            <a:tbl>
              <a:tblPr firstRow="1" bandRow="1">
                <a:tableStyleId>{93296810-A885-4BE3-A3E7-6D5BEEA58F35}</a:tableStyleId>
              </a:tblPr>
              <a:tblGrid>
                <a:gridCol w="2870200"/>
              </a:tblGrid>
              <a:tr h="710189">
                <a:tc>
                  <a:txBody>
                    <a:bodyPr/>
                    <a:lstStyle/>
                    <a:p>
                      <a:pPr algn="ctr"/>
                      <a:r>
                        <a:rPr lang="en-US" sz="1700" dirty="0" smtClean="0"/>
                        <a:t>Example</a:t>
                      </a:r>
                      <a:r>
                        <a:rPr lang="en-US" sz="1700" baseline="0" dirty="0" smtClean="0"/>
                        <a:t> Questions You Could Answer</a:t>
                      </a:r>
                      <a:endParaRPr lang="en-US" sz="1700" dirty="0"/>
                    </a:p>
                  </a:txBody>
                  <a:tcPr marT="42863" marB="42863"/>
                </a:tc>
              </a:tr>
              <a:tr h="2928938">
                <a:tc>
                  <a:txBody>
                    <a:bodyPr/>
                    <a:lstStyle/>
                    <a:p>
                      <a:pPr marL="0" indent="0" algn="ctr">
                        <a:buFontTx/>
                        <a:buNone/>
                      </a:pPr>
                      <a:r>
                        <a:rPr lang="en-US" sz="1500" dirty="0" smtClean="0"/>
                        <a:t>What is the average</a:t>
                      </a:r>
                      <a:r>
                        <a:rPr lang="en-US" sz="1500" baseline="0" dirty="0" smtClean="0"/>
                        <a:t> number of hours participants attend?</a:t>
                      </a:r>
                    </a:p>
                    <a:p>
                      <a:pPr marL="0" indent="0" algn="ctr">
                        <a:buFontTx/>
                        <a:buNone/>
                      </a:pPr>
                      <a:r>
                        <a:rPr lang="en-US" sz="1500" baseline="0" dirty="0" smtClean="0"/>
                        <a:t> </a:t>
                      </a:r>
                    </a:p>
                    <a:p>
                      <a:pPr algn="ctr"/>
                      <a:endParaRPr lang="en-US" sz="1500" baseline="0" dirty="0" smtClean="0"/>
                    </a:p>
                    <a:p>
                      <a:pPr algn="ctr"/>
                      <a:r>
                        <a:rPr lang="en-US" sz="1500" baseline="0" dirty="0" smtClean="0"/>
                        <a:t>What is the most common numbers of days attended in a week? (mode) </a:t>
                      </a:r>
                      <a:endParaRPr lang="en-US" sz="1500" dirty="0" smtClean="0"/>
                    </a:p>
                  </a:txBody>
                  <a:tcPr marT="42863" marB="42863"/>
                </a:tc>
              </a:tr>
            </a:tbl>
          </a:graphicData>
        </a:graphic>
      </p:graphicFrame>
      <p:sp>
        <p:nvSpPr>
          <p:cNvPr id="9" name="Rectangle 2"/>
          <p:cNvSpPr>
            <a:spLocks noChangeArrowheads="1"/>
          </p:cNvSpPr>
          <p:nvPr/>
        </p:nvSpPr>
        <p:spPr bwMode="auto">
          <a:xfrm>
            <a:off x="1219200" y="785813"/>
            <a:ext cx="7010400" cy="616195"/>
          </a:xfrm>
          <a:prstGeom prst="rect">
            <a:avLst/>
          </a:prstGeom>
          <a:noFill/>
          <a:ln w="9525">
            <a:noFill/>
            <a:miter lim="800000"/>
            <a:headEnd/>
            <a:tailEnd/>
          </a:ln>
        </p:spPr>
        <p:txBody>
          <a:bodyPr wrap="square" lIns="92075" tIns="46038" rIns="92075" bIns="46038">
            <a:spAutoFit/>
          </a:bodyPr>
          <a:lstStyle/>
          <a:p>
            <a:r>
              <a:rPr lang="en-US" sz="3400" b="1" dirty="0" smtClean="0">
                <a:solidFill>
                  <a:schemeClr val="tx2"/>
                </a:solidFill>
                <a:latin typeface="Trebuchet MS" panose="020B0603020202020204" pitchFamily="34" charset="0"/>
              </a:rPr>
              <a:t>Analyzing </a:t>
            </a:r>
            <a:r>
              <a:rPr lang="en-US" sz="3400" b="1" dirty="0">
                <a:solidFill>
                  <a:schemeClr val="tx2"/>
                </a:solidFill>
                <a:latin typeface="Trebuchet MS" panose="020B0603020202020204" pitchFamily="34" charset="0"/>
              </a:rPr>
              <a:t>Quantitative Data</a:t>
            </a:r>
          </a:p>
        </p:txBody>
      </p:sp>
      <p:sp>
        <p:nvSpPr>
          <p:cNvPr id="8" name="Slide Number Placeholder 7"/>
          <p:cNvSpPr>
            <a:spLocks noGrp="1"/>
          </p:cNvSpPr>
          <p:nvPr>
            <p:ph type="sldNum" sz="quarter" idx="12"/>
          </p:nvPr>
        </p:nvSpPr>
        <p:spPr/>
        <p:txBody>
          <a:bodyPr/>
          <a:lstStyle/>
          <a:p>
            <a:r>
              <a:rPr lang="en-US" dirty="0" smtClean="0"/>
              <a:t>5</a:t>
            </a:r>
            <a:endParaRPr lang="en-US" dirty="0"/>
          </a:p>
        </p:txBody>
      </p:sp>
      <p:sp>
        <p:nvSpPr>
          <p:cNvPr id="11" name="TextBox 10"/>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2"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8408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143000" y="1219200"/>
            <a:ext cx="7543800" cy="461665"/>
          </a:xfrm>
          <a:prstGeom prst="rect">
            <a:avLst/>
          </a:prstGeom>
          <a:noFill/>
          <a:ln w="9525">
            <a:noFill/>
            <a:miter lim="800000"/>
            <a:headEnd/>
            <a:tailEnd/>
          </a:ln>
        </p:spPr>
        <p:txBody>
          <a:bodyPr>
            <a:spAutoFit/>
          </a:bodyPr>
          <a:lstStyle/>
          <a:p>
            <a:pPr marL="457200" indent="-457200" eaLnBrk="1" hangingPunct="1">
              <a:spcBef>
                <a:spcPct val="50000"/>
              </a:spcBef>
            </a:pPr>
            <a:r>
              <a:rPr lang="en-US" sz="2400" b="1" dirty="0">
                <a:latin typeface="Arial" pitchFamily="34" charset="0"/>
              </a:rPr>
              <a:t>Important Things to Look at or </a:t>
            </a:r>
            <a:r>
              <a:rPr lang="en-US" sz="2400" b="1" dirty="0" smtClean="0">
                <a:latin typeface="Arial" pitchFamily="34" charset="0"/>
              </a:rPr>
              <a:t>Summarize</a:t>
            </a:r>
            <a:endParaRPr lang="en-US" sz="2400" b="1"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83632650"/>
              </p:ext>
            </p:extLst>
          </p:nvPr>
        </p:nvGraphicFramePr>
        <p:xfrm>
          <a:off x="304800" y="1826671"/>
          <a:ext cx="2667000" cy="4269330"/>
        </p:xfrm>
        <a:graphic>
          <a:graphicData uri="http://schemas.openxmlformats.org/drawingml/2006/table">
            <a:tbl>
              <a:tblPr firstRow="1" bandRow="1">
                <a:tableStyleId>{93296810-A885-4BE3-A3E7-6D5BEEA58F35}</a:tableStyleId>
              </a:tblPr>
              <a:tblGrid>
                <a:gridCol w="2667000"/>
              </a:tblGrid>
              <a:tr h="648053">
                <a:tc>
                  <a:txBody>
                    <a:bodyPr/>
                    <a:lstStyle/>
                    <a:p>
                      <a:pPr algn="ctr"/>
                      <a:endParaRPr lang="en-US" sz="1700" dirty="0" smtClean="0"/>
                    </a:p>
                    <a:p>
                      <a:pPr algn="ctr"/>
                      <a:r>
                        <a:rPr lang="en-US" sz="1700" dirty="0" smtClean="0"/>
                        <a:t>What to do</a:t>
                      </a:r>
                      <a:endParaRPr lang="en-US" sz="1700" dirty="0"/>
                    </a:p>
                  </a:txBody>
                  <a:tcPr marT="42863" marB="42863"/>
                </a:tc>
              </a:tr>
              <a:tr h="2144826">
                <a:tc>
                  <a:txBody>
                    <a:bodyPr/>
                    <a:lstStyle/>
                    <a:p>
                      <a:pPr algn="ctr"/>
                      <a:r>
                        <a:rPr lang="en-US" sz="1700" b="1" dirty="0" smtClean="0"/>
                        <a:t>Determine Distributions</a:t>
                      </a:r>
                    </a:p>
                    <a:p>
                      <a:pPr algn="ctr"/>
                      <a:endParaRPr lang="en-US" sz="1700" dirty="0" smtClean="0"/>
                    </a:p>
                    <a:p>
                      <a:pPr algn="ctr"/>
                      <a:endParaRPr lang="en-US" sz="1700" dirty="0" smtClean="0"/>
                    </a:p>
                    <a:p>
                      <a:pPr algn="ctr"/>
                      <a:endParaRPr lang="en-US" sz="1700" dirty="0"/>
                    </a:p>
                  </a:txBody>
                  <a:tcPr marT="42863" marB="42863"/>
                </a:tc>
              </a:tr>
              <a:tr h="1476451">
                <a:tc>
                  <a:txBody>
                    <a:bodyPr/>
                    <a:lstStyle/>
                    <a:p>
                      <a:pPr algn="ctr"/>
                      <a:r>
                        <a:rPr lang="en-US" sz="1700" b="1" dirty="0" smtClean="0"/>
                        <a:t>Cross-Tabulations</a:t>
                      </a:r>
                    </a:p>
                    <a:p>
                      <a:pPr algn="ctr"/>
                      <a:r>
                        <a:rPr lang="en-US" sz="1700" dirty="0" smtClean="0"/>
                        <a:t>(pivot</a:t>
                      </a:r>
                      <a:r>
                        <a:rPr lang="en-US" sz="1700" baseline="0" dirty="0" smtClean="0"/>
                        <a:t> tables are crosstabs)</a:t>
                      </a:r>
                      <a:endParaRPr lang="en-US" sz="1700" dirty="0" smtClean="0"/>
                    </a:p>
                    <a:p>
                      <a:pPr algn="ctr"/>
                      <a:endParaRPr lang="en-US" sz="1700" dirty="0"/>
                    </a:p>
                  </a:txBody>
                  <a:tcPr marT="42863" marB="42863"/>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98163929"/>
              </p:ext>
            </p:extLst>
          </p:nvPr>
        </p:nvGraphicFramePr>
        <p:xfrm>
          <a:off x="2971800" y="1826669"/>
          <a:ext cx="3124200" cy="4260612"/>
        </p:xfrm>
        <a:graphic>
          <a:graphicData uri="http://schemas.openxmlformats.org/drawingml/2006/table">
            <a:tbl>
              <a:tblPr firstRow="1" bandRow="1">
                <a:tableStyleId>{93296810-A885-4BE3-A3E7-6D5BEEA58F35}</a:tableStyleId>
              </a:tblPr>
              <a:tblGrid>
                <a:gridCol w="3124200"/>
              </a:tblGrid>
              <a:tr h="6879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7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What That</a:t>
                      </a:r>
                      <a:r>
                        <a:rPr lang="en-US" sz="1700" baseline="0" dirty="0" smtClean="0"/>
                        <a:t> Means</a:t>
                      </a:r>
                      <a:endParaRPr lang="en-US" sz="1700" dirty="0" smtClean="0"/>
                    </a:p>
                  </a:txBody>
                  <a:tcPr marT="42863" marB="42863"/>
                </a:tc>
              </a:tr>
              <a:tr h="2160554">
                <a:tc>
                  <a:txBody>
                    <a:bodyPr/>
                    <a:lstStyle/>
                    <a:p>
                      <a:pPr algn="l"/>
                      <a:r>
                        <a:rPr lang="en-US" sz="1500" i="1" dirty="0" smtClean="0"/>
                        <a:t>Determine the minimum value,</a:t>
                      </a:r>
                      <a:r>
                        <a:rPr lang="en-US" sz="1500" i="1" baseline="0" dirty="0" smtClean="0"/>
                        <a:t> the maximum, and/or how the data are grouped </a:t>
                      </a:r>
                    </a:p>
                    <a:p>
                      <a:pPr algn="l"/>
                      <a:endParaRPr lang="en-US" sz="1500" i="1" baseline="0" dirty="0" smtClean="0"/>
                    </a:p>
                    <a:p>
                      <a:pPr algn="l"/>
                      <a:r>
                        <a:rPr lang="en-US" sz="1500" i="1" baseline="0" dirty="0" smtClean="0"/>
                        <a:t>(</a:t>
                      </a:r>
                      <a:r>
                        <a:rPr lang="en-US" sz="1500" i="1" baseline="0" dirty="0" err="1" smtClean="0"/>
                        <a:t>e.g</a:t>
                      </a:r>
                      <a:r>
                        <a:rPr lang="en-US" sz="1500" i="1" baseline="0" dirty="0" smtClean="0"/>
                        <a:t>, high, medium, or low values, quartiles, percentiles, etc.).</a:t>
                      </a:r>
                      <a:endParaRPr lang="en-US" sz="1500" baseline="0" dirty="0" smtClean="0"/>
                    </a:p>
                    <a:p>
                      <a:pPr algn="ctr"/>
                      <a:endParaRPr lang="en-US" sz="1500" dirty="0"/>
                    </a:p>
                  </a:txBody>
                  <a:tcPr marT="42863" marB="42863"/>
                </a:tc>
              </a:tr>
              <a:tr h="1412127">
                <a:tc>
                  <a:txBody>
                    <a:bodyPr/>
                    <a:lstStyle/>
                    <a:p>
                      <a:pPr algn="l"/>
                      <a:r>
                        <a:rPr lang="en-US" sz="1500" i="1" u="sng" dirty="0" smtClean="0"/>
                        <a:t>Relationship between 2 or more variables </a:t>
                      </a:r>
                      <a:r>
                        <a:rPr lang="en-US" sz="1500" i="1" dirty="0" smtClean="0"/>
                        <a:t>(also called contingency analyses, can include significance tests such as chi-square analyses)</a:t>
                      </a:r>
                      <a:endParaRPr lang="en-US" sz="1500" i="1" dirty="0"/>
                    </a:p>
                  </a:txBody>
                  <a:tcPr marT="42863" marB="42863"/>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6907414"/>
              </p:ext>
            </p:extLst>
          </p:nvPr>
        </p:nvGraphicFramePr>
        <p:xfrm>
          <a:off x="6096000" y="1826671"/>
          <a:ext cx="2794000" cy="4269329"/>
        </p:xfrm>
        <a:graphic>
          <a:graphicData uri="http://schemas.openxmlformats.org/drawingml/2006/table">
            <a:tbl>
              <a:tblPr firstRow="1" bandRow="1">
                <a:tableStyleId>{93296810-A885-4BE3-A3E7-6D5BEEA58F35}</a:tableStyleId>
              </a:tblPr>
              <a:tblGrid>
                <a:gridCol w="2794000"/>
              </a:tblGrid>
              <a:tr h="668289">
                <a:tc>
                  <a:txBody>
                    <a:bodyPr/>
                    <a:lstStyle/>
                    <a:p>
                      <a:pPr algn="ctr"/>
                      <a:r>
                        <a:rPr lang="en-US" sz="1700" dirty="0" smtClean="0"/>
                        <a:t>Example</a:t>
                      </a:r>
                      <a:r>
                        <a:rPr lang="en-US" sz="1700" baseline="0" dirty="0" smtClean="0"/>
                        <a:t> Questions You Could Answer</a:t>
                      </a:r>
                      <a:endParaRPr lang="en-US" sz="1700" dirty="0"/>
                    </a:p>
                  </a:txBody>
                  <a:tcPr marT="42863" marB="42863"/>
                </a:tc>
              </a:tr>
              <a:tr h="2121113">
                <a:tc>
                  <a:txBody>
                    <a:bodyPr/>
                    <a:lstStyle/>
                    <a:p>
                      <a:pPr algn="l"/>
                      <a:r>
                        <a:rPr lang="en-US" sz="1500" dirty="0" smtClean="0"/>
                        <a:t>What was the least amount of attendance for the group?</a:t>
                      </a:r>
                      <a:r>
                        <a:rPr lang="en-US" sz="1500" baseline="0" dirty="0" smtClean="0"/>
                        <a:t>  What was the most? </a:t>
                      </a:r>
                    </a:p>
                    <a:p>
                      <a:pPr algn="l"/>
                      <a:endParaRPr lang="en-US" sz="1500" dirty="0" smtClean="0"/>
                    </a:p>
                    <a:p>
                      <a:pPr algn="l"/>
                      <a:r>
                        <a:rPr lang="en-US" sz="1500" dirty="0" smtClean="0"/>
                        <a:t>How many participants</a:t>
                      </a:r>
                      <a:r>
                        <a:rPr lang="en-US" sz="1500" baseline="0" dirty="0" smtClean="0"/>
                        <a:t> fall into low, medium, and high intensity groups?</a:t>
                      </a:r>
                      <a:endParaRPr lang="en-US" sz="1500" dirty="0"/>
                    </a:p>
                  </a:txBody>
                  <a:tcPr marT="42863" marB="42863"/>
                </a:tc>
              </a:tr>
              <a:tr h="1479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mn-lt"/>
                        </a:rPr>
                        <a:t>Are there relationships between participant characteristics and outcome changes?</a:t>
                      </a:r>
                      <a:endParaRPr lang="en-US" sz="1500" dirty="0"/>
                    </a:p>
                  </a:txBody>
                  <a:tcPr marT="42863" marB="42863"/>
                </a:tc>
              </a:tr>
            </a:tbl>
          </a:graphicData>
        </a:graphic>
      </p:graphicFrame>
      <p:sp>
        <p:nvSpPr>
          <p:cNvPr id="9" name="Rectangle 2"/>
          <p:cNvSpPr>
            <a:spLocks noChangeArrowheads="1"/>
          </p:cNvSpPr>
          <p:nvPr/>
        </p:nvSpPr>
        <p:spPr bwMode="auto">
          <a:xfrm>
            <a:off x="1181100" y="457200"/>
            <a:ext cx="7010400" cy="616195"/>
          </a:xfrm>
          <a:prstGeom prst="rect">
            <a:avLst/>
          </a:prstGeom>
          <a:noFill/>
          <a:ln w="9525">
            <a:noFill/>
            <a:miter lim="800000"/>
            <a:headEnd/>
            <a:tailEnd/>
          </a:ln>
        </p:spPr>
        <p:txBody>
          <a:bodyPr wrap="square" lIns="92075" tIns="46038" rIns="92075" bIns="46038">
            <a:spAutoFit/>
          </a:bodyPr>
          <a:lstStyle/>
          <a:p>
            <a:r>
              <a:rPr lang="en-US" sz="3400" b="1" dirty="0" smtClean="0">
                <a:solidFill>
                  <a:schemeClr val="tx2"/>
                </a:solidFill>
                <a:latin typeface="Trebuchet MS" panose="020B0603020202020204" pitchFamily="34" charset="0"/>
              </a:rPr>
              <a:t>Analyzing </a:t>
            </a:r>
            <a:r>
              <a:rPr lang="en-US" sz="3400" b="1" dirty="0">
                <a:solidFill>
                  <a:schemeClr val="tx2"/>
                </a:solidFill>
                <a:latin typeface="Trebuchet MS" panose="020B0603020202020204" pitchFamily="34" charset="0"/>
              </a:rPr>
              <a:t>Quantitative Data</a:t>
            </a:r>
          </a:p>
        </p:txBody>
      </p:sp>
      <p:sp>
        <p:nvSpPr>
          <p:cNvPr id="8" name="Slide Number Placeholder 7"/>
          <p:cNvSpPr>
            <a:spLocks noGrp="1"/>
          </p:cNvSpPr>
          <p:nvPr>
            <p:ph type="sldNum" sz="quarter" idx="12"/>
          </p:nvPr>
        </p:nvSpPr>
        <p:spPr/>
        <p:txBody>
          <a:bodyPr/>
          <a:lstStyle/>
          <a:p>
            <a:r>
              <a:rPr lang="en-US" dirty="0" smtClean="0"/>
              <a:t>6</a:t>
            </a:r>
            <a:endParaRPr lang="en-US" dirty="0"/>
          </a:p>
        </p:txBody>
      </p:sp>
      <p:sp>
        <p:nvSpPr>
          <p:cNvPr id="10" name="TextBox 9"/>
          <p:cNvSpPr txBox="1"/>
          <p:nvPr/>
        </p:nvSpPr>
        <p:spPr>
          <a:xfrm>
            <a:off x="762000" y="6203950"/>
            <a:ext cx="1905000" cy="430887"/>
          </a:xfrm>
          <a:prstGeom prst="rect">
            <a:avLst/>
          </a:prstGeom>
          <a:noFill/>
        </p:spPr>
        <p:txBody>
          <a:bodyPr wrap="square" rtlCol="0">
            <a:spAutoFit/>
          </a:bodyPr>
          <a:lstStyle/>
          <a:p>
            <a:r>
              <a:rPr lang="en-US" sz="1100" b="1" dirty="0" smtClean="0"/>
              <a:t>Bruner Foundation</a:t>
            </a:r>
          </a:p>
          <a:p>
            <a:r>
              <a:rPr lang="en-US" sz="1100" b="1" dirty="0" smtClean="0"/>
              <a:t>Rochester, New York</a:t>
            </a:r>
            <a:endParaRPr lang="en-US" sz="1100" b="1" dirty="0"/>
          </a:p>
        </p:txBody>
      </p:sp>
      <p:sp>
        <p:nvSpPr>
          <p:cNvPr id="11" name="Footer Placeholder 7"/>
          <p:cNvSpPr>
            <a:spLocks noGrp="1"/>
          </p:cNvSpPr>
          <p:nvPr>
            <p:ph type="ftr" sz="quarter" idx="4294967295"/>
          </p:nvPr>
        </p:nvSpPr>
        <p:spPr>
          <a:xfrm>
            <a:off x="3200400" y="6257290"/>
            <a:ext cx="2667000" cy="518160"/>
          </a:xfrm>
          <a:prstGeom prst="rect">
            <a:avLst/>
          </a:prstGeom>
        </p:spPr>
        <p:txBody>
          <a:bodyPr/>
          <a:lstStyle/>
          <a:p>
            <a:r>
              <a:rPr lang="en-US" sz="1200" dirty="0" smtClean="0"/>
              <a:t>Anita M. Baker, </a:t>
            </a:r>
            <a:r>
              <a:rPr lang="en-US" sz="1200" i="1" dirty="0" smtClean="0"/>
              <a:t>Evaluation Services</a:t>
            </a:r>
            <a:endParaRPr lang="en-US" sz="1200" i="1" dirty="0"/>
          </a:p>
        </p:txBody>
      </p:sp>
    </p:spTree>
    <p:extLst>
      <p:ext uri="{BB962C8B-B14F-4D97-AF65-F5344CB8AC3E}">
        <p14:creationId xmlns:p14="http://schemas.microsoft.com/office/powerpoint/2010/main" val="20627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8600" y="914400"/>
            <a:ext cx="8610600" cy="830997"/>
          </a:xfrm>
          <a:prstGeom prst="rect">
            <a:avLst/>
          </a:prstGeom>
          <a:noFill/>
          <a:ln w="9525">
            <a:noFill/>
            <a:miter lim="800000"/>
            <a:headEnd/>
            <a:tailEnd/>
          </a:ln>
        </p:spPr>
        <p:txBody>
          <a:bodyPr wrap="square">
            <a:spAutoFit/>
          </a:bodyPr>
          <a:lstStyle/>
          <a:p>
            <a:pPr marL="457200" indent="-457200" eaLnBrk="1" hangingPunct="1">
              <a:spcBef>
                <a:spcPts val="0"/>
              </a:spcBef>
            </a:pPr>
            <a:r>
              <a:rPr lang="en-US" sz="2400" i="1" dirty="0" smtClean="0">
                <a:latin typeface="Arial" pitchFamily="34" charset="0"/>
              </a:rPr>
              <a:t>Sometimes analysis focuses on change between two</a:t>
            </a:r>
          </a:p>
          <a:p>
            <a:pPr eaLnBrk="1" hangingPunct="1">
              <a:spcBef>
                <a:spcPts val="0"/>
              </a:spcBef>
            </a:pPr>
            <a:r>
              <a:rPr lang="en-US" sz="2400" i="1" dirty="0" smtClean="0">
                <a:latin typeface="Arial" pitchFamily="34" charset="0"/>
              </a:rPr>
              <a:t>(or more) points in time and/or on differences between results.  </a:t>
            </a:r>
            <a:endParaRPr lang="en-US" sz="2400" i="1" dirty="0">
              <a:latin typeface="Arial" pitchFamily="34" charset="0"/>
            </a:endParaRPr>
          </a:p>
        </p:txBody>
      </p:sp>
      <p:sp>
        <p:nvSpPr>
          <p:cNvPr id="26628" name="Rectangle 2"/>
          <p:cNvSpPr>
            <a:spLocks noChangeArrowheads="1"/>
          </p:cNvSpPr>
          <p:nvPr/>
        </p:nvSpPr>
        <p:spPr bwMode="auto">
          <a:xfrm>
            <a:off x="1143000" y="228600"/>
            <a:ext cx="7010400" cy="616195"/>
          </a:xfrm>
          <a:prstGeom prst="rect">
            <a:avLst/>
          </a:prstGeom>
          <a:noFill/>
          <a:ln w="9525">
            <a:noFill/>
            <a:miter lim="800000"/>
            <a:headEnd/>
            <a:tailEnd/>
          </a:ln>
        </p:spPr>
        <p:txBody>
          <a:bodyPr wrap="square" lIns="92075" tIns="46038" rIns="92075" bIns="46038">
            <a:spAutoFit/>
          </a:bodyPr>
          <a:lstStyle/>
          <a:p>
            <a:pPr algn="ctr"/>
            <a:r>
              <a:rPr lang="en-US" sz="3400" b="1" dirty="0" smtClean="0">
                <a:solidFill>
                  <a:schemeClr val="tx2"/>
                </a:solidFill>
                <a:latin typeface="Trebuchet MS" panose="020B0603020202020204" pitchFamily="34" charset="0"/>
              </a:rPr>
              <a:t>Measuring Change or Difference</a:t>
            </a:r>
            <a:endParaRPr lang="en-US" sz="3400" b="1" dirty="0">
              <a:solidFill>
                <a:schemeClr val="tx2"/>
              </a:solidFill>
              <a:latin typeface="Trebuchet MS" panose="020B0603020202020204" pitchFamily="34" charset="0"/>
            </a:endParaRPr>
          </a:p>
        </p:txBody>
      </p:sp>
      <p:graphicFrame>
        <p:nvGraphicFramePr>
          <p:cNvPr id="2" name="Table 1"/>
          <p:cNvGraphicFramePr>
            <a:graphicFrameLocks noGrp="1"/>
          </p:cNvGraphicFramePr>
          <p:nvPr>
            <p:extLst/>
          </p:nvPr>
        </p:nvGraphicFramePr>
        <p:xfrm>
          <a:off x="259976" y="1828800"/>
          <a:ext cx="2667000" cy="4892675"/>
        </p:xfrm>
        <a:graphic>
          <a:graphicData uri="http://schemas.openxmlformats.org/drawingml/2006/table">
            <a:tbl>
              <a:tblPr firstRow="1" bandRow="1">
                <a:tableStyleId>{93296810-A885-4BE3-A3E7-6D5BEEA58F35}</a:tableStyleId>
              </a:tblPr>
              <a:tblGrid>
                <a:gridCol w="2667000"/>
              </a:tblGrid>
              <a:tr h="709259">
                <a:tc>
                  <a:txBody>
                    <a:bodyPr/>
                    <a:lstStyle/>
                    <a:p>
                      <a:pPr algn="ctr"/>
                      <a:endParaRPr lang="en-US" sz="1700" dirty="0" smtClean="0"/>
                    </a:p>
                    <a:p>
                      <a:pPr algn="ctr"/>
                      <a:r>
                        <a:rPr lang="en-US" sz="1700" dirty="0" smtClean="0"/>
                        <a:t>What to</a:t>
                      </a:r>
                      <a:r>
                        <a:rPr lang="en-US" sz="1700" baseline="0" dirty="0" smtClean="0"/>
                        <a:t> Do</a:t>
                      </a:r>
                      <a:endParaRPr lang="en-US" sz="1700" dirty="0" smtClean="0"/>
                    </a:p>
                  </a:txBody>
                  <a:tcPr marT="42863" marB="42863"/>
                </a:tc>
              </a:tr>
              <a:tr h="1465264">
                <a:tc>
                  <a:txBody>
                    <a:bodyPr/>
                    <a:lstStyle/>
                    <a:p>
                      <a:pPr algn="ctr"/>
                      <a:r>
                        <a:rPr lang="en-US" sz="1700" b="1" dirty="0" smtClean="0"/>
                        <a:t>Calculate</a:t>
                      </a:r>
                      <a:r>
                        <a:rPr lang="en-US" sz="1700" b="1" baseline="0" dirty="0" smtClean="0"/>
                        <a:t> percentage change or percentage difference</a:t>
                      </a:r>
                      <a:endParaRPr lang="en-US" sz="1700" b="1" dirty="0" smtClean="0"/>
                    </a:p>
                  </a:txBody>
                  <a:tcPr marT="42863" marB="42863"/>
                </a:tc>
              </a:tr>
              <a:tr h="1320245">
                <a:tc>
                  <a:txBody>
                    <a:bodyPr/>
                    <a:lstStyle/>
                    <a:p>
                      <a:pPr algn="ctr"/>
                      <a:r>
                        <a:rPr lang="en-US" sz="1700" b="1" dirty="0" smtClean="0"/>
                        <a:t>Calculate percentage point change</a:t>
                      </a:r>
                      <a:endParaRPr lang="en-US" sz="1700" b="1" baseline="0" dirty="0" smtClean="0"/>
                    </a:p>
                  </a:txBody>
                  <a:tcPr marT="42863" marB="42863"/>
                </a:tc>
              </a:tr>
              <a:tr h="1397907">
                <a:tc>
                  <a:txBody>
                    <a:bodyPr/>
                    <a:lstStyle/>
                    <a:p>
                      <a:pPr algn="ctr"/>
                      <a:r>
                        <a:rPr lang="en-US" sz="1700" b="1" baseline="0" dirty="0" smtClean="0"/>
                        <a:t>Conduct means testing or chi square analyses</a:t>
                      </a:r>
                    </a:p>
                  </a:txBody>
                  <a:tcPr marT="42863" marB="42863"/>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067960"/>
              </p:ext>
            </p:extLst>
          </p:nvPr>
        </p:nvGraphicFramePr>
        <p:xfrm>
          <a:off x="2895600" y="1828800"/>
          <a:ext cx="2895600" cy="4931259"/>
        </p:xfrm>
        <a:graphic>
          <a:graphicData uri="http://schemas.openxmlformats.org/drawingml/2006/table">
            <a:tbl>
              <a:tblPr firstRow="1" bandRow="1">
                <a:tableStyleId>{93296810-A885-4BE3-A3E7-6D5BEEA58F35}</a:tableStyleId>
              </a:tblPr>
              <a:tblGrid>
                <a:gridCol w="2895600"/>
              </a:tblGrid>
              <a:tr h="685800">
                <a:tc>
                  <a:txBody>
                    <a:bodyPr/>
                    <a:lstStyle/>
                    <a:p>
                      <a:pPr algn="ctr"/>
                      <a:endParaRPr lang="en-US" sz="1700" dirty="0" smtClean="0"/>
                    </a:p>
                    <a:p>
                      <a:pPr algn="ctr"/>
                      <a:r>
                        <a:rPr lang="en-US" sz="1700" dirty="0" smtClean="0"/>
                        <a:t>What That</a:t>
                      </a:r>
                      <a:r>
                        <a:rPr lang="en-US" sz="1700" baseline="0" dirty="0" smtClean="0"/>
                        <a:t> Means</a:t>
                      </a:r>
                      <a:endParaRPr lang="en-US" sz="1700" dirty="0"/>
                    </a:p>
                  </a:txBody>
                  <a:tcPr marT="42863" marB="42863"/>
                </a:tc>
              </a:tr>
              <a:tr h="1519596">
                <a:tc>
                  <a:txBody>
                    <a:bodyPr/>
                    <a:lstStyle/>
                    <a:p>
                      <a:pPr algn="ctr"/>
                      <a:r>
                        <a:rPr lang="en-US" sz="1500" i="1" dirty="0" smtClean="0"/>
                        <a:t> Difference</a:t>
                      </a:r>
                      <a:r>
                        <a:rPr lang="en-US" sz="1500" i="1" baseline="0" dirty="0" smtClean="0"/>
                        <a:t> between two NUMBERS</a:t>
                      </a:r>
                      <a:endParaRPr lang="en-US" sz="1500" i="1" dirty="0"/>
                    </a:p>
                  </a:txBody>
                  <a:tcPr marT="42863" marB="42863"/>
                </a:tc>
              </a:tr>
              <a:tr h="1354263">
                <a:tc>
                  <a:txBody>
                    <a:bodyPr/>
                    <a:lstStyle/>
                    <a:p>
                      <a:pPr algn="ctr"/>
                      <a:r>
                        <a:rPr lang="en-US" sz="1500" i="1" dirty="0" smtClean="0"/>
                        <a:t>Difference between</a:t>
                      </a:r>
                      <a:r>
                        <a:rPr lang="en-US" sz="1500" i="1" baseline="0" dirty="0" smtClean="0"/>
                        <a:t> two PERCENTAGES</a:t>
                      </a:r>
                      <a:endParaRPr lang="en-US" sz="1500" i="1" dirty="0" smtClean="0"/>
                    </a:p>
                  </a:txBody>
                  <a:tcPr marT="42863" marB="42863"/>
                </a:tc>
              </a:tr>
              <a:tr h="1371600">
                <a:tc>
                  <a:txBody>
                    <a:bodyPr/>
                    <a:lstStyle/>
                    <a:p>
                      <a:pPr algn="ctr"/>
                      <a:r>
                        <a:rPr lang="en-US" sz="1500" i="1" dirty="0" smtClean="0"/>
                        <a:t>Use tests</a:t>
                      </a:r>
                      <a:r>
                        <a:rPr lang="en-US" sz="1500" i="1" baseline="0" dirty="0" smtClean="0"/>
                        <a:t> to determine if results are statistically different (means tests such as t tests or ANOVA for numbers, chi square commonly for percentages)</a:t>
                      </a:r>
                      <a:endParaRPr lang="en-US" sz="1500" i="1" dirty="0" smtClean="0"/>
                    </a:p>
                  </a:txBody>
                  <a:tcPr marT="42863" marB="42863"/>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93663892"/>
              </p:ext>
            </p:extLst>
          </p:nvPr>
        </p:nvGraphicFramePr>
        <p:xfrm>
          <a:off x="5791200" y="1777967"/>
          <a:ext cx="3251200" cy="4946682"/>
        </p:xfrm>
        <a:graphic>
          <a:graphicData uri="http://schemas.openxmlformats.org/drawingml/2006/table">
            <a:tbl>
              <a:tblPr firstRow="1" bandRow="1">
                <a:tableStyleId>{93296810-A885-4BE3-A3E7-6D5BEEA58F35}</a:tableStyleId>
              </a:tblPr>
              <a:tblGrid>
                <a:gridCol w="3251200"/>
              </a:tblGrid>
              <a:tr h="773516">
                <a:tc>
                  <a:txBody>
                    <a:bodyPr/>
                    <a:lstStyle/>
                    <a:p>
                      <a:pPr algn="ctr"/>
                      <a:r>
                        <a:rPr lang="en-US" sz="1700" dirty="0" smtClean="0"/>
                        <a:t>Example</a:t>
                      </a:r>
                      <a:r>
                        <a:rPr lang="en-US" sz="1700" baseline="0" dirty="0" smtClean="0"/>
                        <a:t> Questions You Could Answer</a:t>
                      </a:r>
                      <a:endParaRPr lang="en-US" sz="1700" dirty="0"/>
                    </a:p>
                  </a:txBody>
                  <a:tcPr marT="42863" marB="42863"/>
                </a:tc>
              </a:tr>
              <a:tr h="1530298">
                <a:tc>
                  <a:txBody>
                    <a:bodyPr/>
                    <a:lstStyle/>
                    <a:p>
                      <a:pPr algn="l"/>
                      <a:r>
                        <a:rPr lang="en-US" sz="1500" dirty="0" smtClean="0"/>
                        <a:t>How much</a:t>
                      </a:r>
                      <a:r>
                        <a:rPr lang="en-US" sz="1500" baseline="0" dirty="0" smtClean="0"/>
                        <a:t> did the program grow in terms of participants or dollars used or hours spent in year 2 vs. year 1?</a:t>
                      </a:r>
                    </a:p>
                    <a:p>
                      <a:pPr algn="l"/>
                      <a:endParaRPr lang="en-US" sz="1500" baseline="0" dirty="0" smtClean="0"/>
                    </a:p>
                    <a:p>
                      <a:pPr algn="l"/>
                      <a:r>
                        <a:rPr lang="en-US" sz="1500" baseline="0" dirty="0" smtClean="0"/>
                        <a:t>How different was site 1 from site 2 in terms of program hours?</a:t>
                      </a:r>
                      <a:endParaRPr lang="en-US" sz="1500" dirty="0"/>
                    </a:p>
                  </a:txBody>
                  <a:tcPr marT="42863" marB="42863"/>
                </a:tc>
              </a:tr>
              <a:tr h="1530298">
                <a:tc>
                  <a:txBody>
                    <a:bodyPr/>
                    <a:lstStyle/>
                    <a:p>
                      <a:pPr algn="l"/>
                      <a:r>
                        <a:rPr lang="en-US" sz="1500" dirty="0" smtClean="0"/>
                        <a:t>Which site had proportionally more students who</a:t>
                      </a:r>
                      <a:r>
                        <a:rPr lang="en-US" sz="1500" baseline="0" dirty="0" smtClean="0"/>
                        <a:t> achieved outcomes?</a:t>
                      </a:r>
                    </a:p>
                    <a:p>
                      <a:pPr algn="l"/>
                      <a:endParaRPr lang="en-US" sz="1500" baseline="0" dirty="0" smtClean="0"/>
                    </a:p>
                    <a:p>
                      <a:pPr algn="l"/>
                      <a:r>
                        <a:rPr lang="en-US" sz="1500" baseline="0" dirty="0" smtClean="0"/>
                        <a:t>Did the proportion of students getting the correct answer change over time?</a:t>
                      </a:r>
                      <a:endParaRPr lang="en-US" sz="1500" dirty="0" smtClean="0"/>
                    </a:p>
                  </a:txBody>
                  <a:tcPr marT="42863" marB="42863"/>
                </a:tc>
              </a:tr>
              <a:tr h="1112570">
                <a:tc>
                  <a:txBody>
                    <a:bodyPr/>
                    <a:lstStyle/>
                    <a:p>
                      <a:pPr algn="l"/>
                      <a:r>
                        <a:rPr lang="en-US" sz="1500" dirty="0" smtClean="0"/>
                        <a:t>What</a:t>
                      </a:r>
                      <a:r>
                        <a:rPr lang="en-US" sz="1500" baseline="0" dirty="0" smtClean="0"/>
                        <a:t> is the probability that observed differences are due strictly to chance?</a:t>
                      </a:r>
                      <a:endParaRPr lang="en-US" sz="1500" dirty="0" smtClean="0"/>
                    </a:p>
                  </a:txBody>
                  <a:tcPr marT="42863" marB="42863"/>
                </a:tc>
              </a:tr>
            </a:tbl>
          </a:graphicData>
        </a:graphic>
      </p:graphicFrame>
      <p:sp>
        <p:nvSpPr>
          <p:cNvPr id="8" name="Slide Number Placeholder 7"/>
          <p:cNvSpPr>
            <a:spLocks noGrp="1"/>
          </p:cNvSpPr>
          <p:nvPr>
            <p:ph type="sldNum" sz="quarter" idx="12"/>
          </p:nvPr>
        </p:nvSpPr>
        <p:spPr>
          <a:xfrm>
            <a:off x="6477000" y="6248400"/>
            <a:ext cx="2133600" cy="476250"/>
          </a:xfrm>
        </p:spPr>
        <p:txBody>
          <a:bodyPr/>
          <a:lstStyle/>
          <a:p>
            <a:r>
              <a:rPr lang="en-US" dirty="0" smtClean="0"/>
              <a:t>7</a:t>
            </a:r>
            <a:endParaRPr lang="en-US" dirty="0"/>
          </a:p>
        </p:txBody>
      </p:sp>
    </p:spTree>
    <p:extLst>
      <p:ext uri="{BB962C8B-B14F-4D97-AF65-F5344CB8AC3E}">
        <p14:creationId xmlns:p14="http://schemas.microsoft.com/office/powerpoint/2010/main" val="16599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29022</TotalTime>
  <Words>4499</Words>
  <Application>Microsoft Office PowerPoint</Application>
  <PresentationFormat>On-screen Show (4:3)</PresentationFormat>
  <Paragraphs>692</Paragraphs>
  <Slides>59</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74" baseType="lpstr">
      <vt:lpstr>ＭＳ Ｐゴシック</vt:lpstr>
      <vt:lpstr>ＭＳ Ｐゴシック</vt:lpstr>
      <vt:lpstr>Arial</vt:lpstr>
      <vt:lpstr>Berlin Sans FB</vt:lpstr>
      <vt:lpstr>Calibri</vt:lpstr>
      <vt:lpstr>Footlight MT Light</vt:lpstr>
      <vt:lpstr>Microsoft Sans Serif</vt:lpstr>
      <vt:lpstr>Tahoma</vt:lpstr>
      <vt:lpstr>Times New Roman</vt:lpstr>
      <vt:lpstr>Trebuchet MS</vt:lpstr>
      <vt:lpstr>Wingdings</vt:lpstr>
      <vt:lpstr>Wingdings 3</vt:lpstr>
      <vt:lpstr>Default Design</vt:lpstr>
      <vt:lpstr>Microsoft Excel 97-2003 Worksheet</vt:lpstr>
      <vt:lpstr>Worksheet</vt:lpstr>
      <vt:lpstr>Program Evaluation Essentials Evaluation Support 2.0  Session 3</vt:lpstr>
      <vt:lpstr> Evaluation Support 2.0 Sponsored by the Bruner Foundation www.evaluativethinking.org and Evaluation Services www.evaluationservices.co </vt:lpstr>
      <vt:lpstr>What do you need to do to conduct Evaluation?</vt:lpstr>
      <vt:lpstr>What happens after data are collected?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Characteristics of Effective Tables and Graphs</vt:lpstr>
      <vt:lpstr>Thinking About Tables and Figures</vt:lpstr>
      <vt:lpstr>Thinking About Tables and Figures</vt:lpstr>
      <vt:lpstr>Thinking About Tables and Figures</vt:lpstr>
      <vt:lpstr>Rules for Pie Charts</vt:lpstr>
      <vt:lpstr>Pie Charts Show Composition of a Whole Group</vt:lpstr>
      <vt:lpstr>Rules for Bar Graphs</vt:lpstr>
      <vt:lpstr>PowerPoint Presentation</vt:lpstr>
      <vt:lpstr>PowerPoint Presentation</vt:lpstr>
      <vt:lpstr>Bar Graphs Show Frequencies     Horizontal or Vertical</vt:lpstr>
      <vt:lpstr>Bars Can Be “Stacked”              to Show Distribution</vt:lpstr>
      <vt:lpstr>Figure 3: Survey Results:  Percent of Principals Who are Satisfied with 6th Grade Literacy Achievement at Community Schools and Comparison Schools</vt:lpstr>
      <vt:lpstr>Line Graphs Show Change Over Time </vt:lpstr>
      <vt:lpstr>PowerPoint Presentation</vt:lpstr>
      <vt:lpstr>E-Surveys – Key Decisions</vt:lpstr>
      <vt:lpstr>Before You Create an E-survey</vt:lpstr>
      <vt:lpstr>Multiple Choice (only 1 answer) Forced Choice Item (MO)</vt:lpstr>
      <vt:lpstr>Multiple Choice (multiple answers) Multiple Response Item (MATA)</vt:lpstr>
      <vt:lpstr>Comment/Essay Box/Open-ended</vt:lpstr>
      <vt:lpstr>Matrix of Choices  (1 answer/row vs. multi answers/row)</vt:lpstr>
      <vt:lpstr>Likert/Rating Scale</vt:lpstr>
      <vt:lpstr>Single Vs. Multiple Textboxes</vt:lpstr>
      <vt:lpstr>Numerical Textboxes</vt:lpstr>
      <vt:lpstr>Printing a Survey</vt:lpstr>
      <vt:lpstr>Printing Surveys</vt:lpstr>
      <vt:lpstr>PowerPoint Presentation</vt:lpstr>
      <vt:lpstr>Survey Response Collector Types</vt:lpstr>
      <vt:lpstr>Weblink Collector</vt:lpstr>
      <vt:lpstr>Follow-Up and Track Responses</vt:lpstr>
      <vt:lpstr>Manual Data Entry: Two Strategies</vt:lpstr>
      <vt:lpstr>Analyzing Data Using Survey Monkey Key Skills</vt:lpstr>
      <vt:lpstr>Analyzing Data Using Survey Monkey Key Skills</vt:lpstr>
      <vt:lpstr>PowerPoint Presentation</vt:lpstr>
      <vt:lpstr>Analyzing Data Using Survey Monkey Key Skills</vt:lpstr>
      <vt:lpstr>Analyzing Data Using Survey Monkey Key Skills</vt:lpstr>
      <vt:lpstr>Using Compare</vt:lpstr>
      <vt:lpstr>Compare/Cross-tab Considerations</vt:lpstr>
      <vt:lpstr>PowerPoint Presentation</vt:lpstr>
      <vt:lpstr>Analyzing Data Using SM Exporting and Merging Data</vt:lpstr>
      <vt:lpstr>Survey Result Example: Excel Summary</vt:lpstr>
      <vt:lpstr>PowerPoint Presentation</vt:lpstr>
      <vt:lpstr>Survey Result: Crosstab Example</vt:lpstr>
      <vt:lpstr>Definitive Statements</vt:lpstr>
      <vt:lpstr>Definitive Statements</vt:lpstr>
      <vt:lpstr>Survey Monkey Questions?</vt:lpstr>
    </vt:vector>
  </TitlesOfParts>
  <Company>Anita Baker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Baker Consulting</dc:creator>
  <cp:lastModifiedBy>Anita</cp:lastModifiedBy>
  <cp:revision>595</cp:revision>
  <cp:lastPrinted>2015-01-31T20:59:18Z</cp:lastPrinted>
  <dcterms:created xsi:type="dcterms:W3CDTF">2011-08-07T15:09:32Z</dcterms:created>
  <dcterms:modified xsi:type="dcterms:W3CDTF">2015-06-23T14:15:15Z</dcterms:modified>
</cp:coreProperties>
</file>